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dia/image12.jpg" ContentType="image/jpg"/>
  <Override PartName="/ppt/media/image13.jpg" ContentType="image/jpg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9"/>
  </p:notesMasterIdLst>
  <p:sldIdLst>
    <p:sldId id="256" r:id="rId2"/>
    <p:sldId id="257" r:id="rId3"/>
    <p:sldId id="267" r:id="rId4"/>
    <p:sldId id="262" r:id="rId5"/>
    <p:sldId id="269" r:id="rId6"/>
    <p:sldId id="264" r:id="rId7"/>
    <p:sldId id="258" r:id="rId8"/>
    <p:sldId id="270" r:id="rId9"/>
    <p:sldId id="272" r:id="rId10"/>
    <p:sldId id="263" r:id="rId11"/>
    <p:sldId id="273" r:id="rId12"/>
    <p:sldId id="277" r:id="rId13"/>
    <p:sldId id="278" r:id="rId14"/>
    <p:sldId id="265" r:id="rId15"/>
    <p:sldId id="274" r:id="rId16"/>
    <p:sldId id="276" r:id="rId17"/>
    <p:sldId id="261" r:id="rId18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DE20C59-6A30-4EBF-BC4C-78D5D24F5B98}" v="7" dt="2026-09-16T08:51:18.7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303"/>
    <p:restoredTop sz="94651"/>
  </p:normalViewPr>
  <p:slideViewPr>
    <p:cSldViewPr snapToGrid="0">
      <p:cViewPr varScale="1">
        <p:scale>
          <a:sx n="151" d="100"/>
          <a:sy n="151" d="100"/>
        </p:scale>
        <p:origin x="1128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248373-8683-BC4E-8299-D5D64B6D71AD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DFAFCA-FCB9-D344-BE86-CBF043FC3A7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0080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DFAFCA-FCB9-D344-BE86-CBF043FC3A7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9965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2A1914-F379-4520-946C-E04C41FE4E9A}" type="slidenum">
              <a:rPr lang="en-ZA" smtClean="0"/>
              <a:t>9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6253443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794F54E-F6AD-6B45-3469-D9B2885C2A8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48E4894-EC31-8891-0334-F73025A935A9}"/>
              </a:ext>
            </a:extLst>
          </p:cNvPr>
          <p:cNvSpPr/>
          <p:nvPr userDrawn="1"/>
        </p:nvSpPr>
        <p:spPr>
          <a:xfrm>
            <a:off x="0" y="4418577"/>
            <a:ext cx="9144000" cy="724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>
            <a:normAutofit/>
          </a:bodyPr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6D023B9-AFC7-DFBB-3399-8C97D828EB7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5631793" y="49306"/>
            <a:ext cx="5348012" cy="51435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D506E40-4A99-D3BF-0128-423536043FA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533400" y="277203"/>
            <a:ext cx="7772400" cy="18418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75D1597-8B4D-DBD9-CF16-793428D8439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546059" y="900521"/>
            <a:ext cx="7747081" cy="126586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A8A0EBC-78FC-4ECD-38E2-431AA3044A3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/>
          <a:stretch/>
        </p:blipFill>
        <p:spPr>
          <a:xfrm>
            <a:off x="533400" y="2346399"/>
            <a:ext cx="7645400" cy="9507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AC1492C-2049-2259-A21C-D44AB472D319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ED82E50-7C52-D0EC-5EB0-A741AA69FFE6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286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31281"/>
            <a:ext cx="7886700" cy="3263504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42C51BB-9707-3848-365B-9DA68FB456D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F201A68-8629-9B33-BDE4-CF202868001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B0985F4-8960-F787-E781-4CE7012FBF9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91685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1571B22-EBF3-2F0B-D787-B7C9F880034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8122143" y="-109725"/>
            <a:ext cx="1290350" cy="1241006"/>
          </a:xfrm>
          <a:prstGeom prst="rect">
            <a:avLst/>
          </a:prstGeom>
        </p:spPr>
      </p:pic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5F36AC83-589E-CE7F-D18A-AC1C3B028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5511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9C5258A-C5E4-6E4A-70D9-8AEA7669EE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4C67710-9399-8A90-E82F-9E499FF77F95}"/>
              </a:ext>
            </a:extLst>
          </p:cNvPr>
          <p:cNvSpPr/>
          <p:nvPr userDrawn="1"/>
        </p:nvSpPr>
        <p:spPr>
          <a:xfrm>
            <a:off x="0" y="4418577"/>
            <a:ext cx="9144000" cy="724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57D4254-3276-4951-EDA5-D8CD8C4EF08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019995" y="-531612"/>
            <a:ext cx="5966159" cy="5724418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D2DA853-E9C0-DAF1-B0C7-468E67D7EFF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7E3B67D-270B-9AE5-9052-607A3056C0D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56F742C2-B31B-B002-01DE-3E4B896B87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852" y="1792266"/>
            <a:ext cx="7886700" cy="994172"/>
          </a:xfrm>
        </p:spPr>
        <p:txBody>
          <a:bodyPr>
            <a:normAutofit/>
          </a:bodyPr>
          <a:lstStyle>
            <a:lvl1pPr>
              <a:defRPr sz="4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5400" dirty="0">
                <a:solidFill>
                  <a:schemeClr val="bg1"/>
                </a:solidFill>
              </a:rPr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3808168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064419"/>
            <a:ext cx="3886200" cy="3263504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064419"/>
            <a:ext cx="3886200" cy="3263504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5875678-A980-8AB9-7C0C-57B0399AF8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9B14D1C-414D-772F-7FFD-8B680007151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F0E9CE8-9939-8983-9DCA-3CBB9FF83A7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91685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79ABC5C-4C3E-CBD2-3A2E-DD7B68D05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573AA2F-F3BF-F490-00E8-C8EC342124F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8122143" y="-109725"/>
            <a:ext cx="1290350" cy="124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216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993244"/>
            <a:ext cx="3868340" cy="617934"/>
          </a:xfrm>
        </p:spPr>
        <p:txBody>
          <a:bodyPr anchor="b"/>
          <a:lstStyle>
            <a:lvl1pPr marL="0" indent="0">
              <a:buNone/>
              <a:defRPr sz="18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611178"/>
            <a:ext cx="3868340" cy="2763441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993244"/>
            <a:ext cx="3887391" cy="617934"/>
          </a:xfrm>
        </p:spPr>
        <p:txBody>
          <a:bodyPr anchor="b"/>
          <a:lstStyle>
            <a:lvl1pPr marL="0" indent="0">
              <a:buNone/>
              <a:defRPr sz="18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611178"/>
            <a:ext cx="3887391" cy="2763441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5FBF966-15B2-FCAA-4262-25DBBA7C66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422A6EB-F32D-9404-965E-C2FA3893786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B0F2456-FC70-BE6E-EF1E-70736E770FC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91685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B453A8-F8DC-F6F3-BE82-487BF65F17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8F67D41-7145-F94C-98CE-4CBC0841683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8122143" y="-109725"/>
            <a:ext cx="1290350" cy="124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406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31325A0-596E-9AC1-76A4-6D903897D7A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5D86661-2C85-3E56-48A7-D47645784FB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F90A0A6-B1DA-0778-A311-DBC2182511B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91685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4CC8E9-89B3-D809-716F-F891A4BCA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E8DF311-D8A2-C8A3-D28A-BF19A3C860F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8122143" y="-109725"/>
            <a:ext cx="1290350" cy="124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32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53D558-8160-E7C7-AFFB-DB8F7F7401A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BE964D2-0A4F-CA8E-DE04-EBB9E09BD33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0BC7F85-1C6B-5D82-C561-F54A474C7E9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916851"/>
          </a:xfrm>
          <a:prstGeom prst="rect">
            <a:avLst/>
          </a:prstGeom>
        </p:spPr>
      </p:pic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04890D05-7084-63CA-286F-232EFB18C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61776DF-C575-6BCB-EE66-C2486243058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8122143" y="-109725"/>
            <a:ext cx="1290350" cy="124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668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87532BA-31A5-0128-12F5-0808E1D3023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C3EEFA7-E03A-1965-96DA-DD25198F7B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0A2D45B-D156-439D-BE72-9D72D8B06F0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91685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8C31C0-E60A-23ED-922B-8F82F3EC4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A045ACA-CD31-EE2E-C8BB-4557AD546A1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8122143" y="-109725"/>
            <a:ext cx="1290350" cy="124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559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8650" y="1241006"/>
            <a:ext cx="7822783" cy="2858691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5278E7A-BB03-2409-6039-334CA3D675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339314C-F17E-3B1D-2FBF-A7EDB9EBDF1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E1E2FE8-9975-A0E4-1D1C-820C9111B04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91685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AFB3D5-32F8-6A54-0B58-C13782F6E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2740ED-CFD2-79A5-9068-2046D826798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8122143" y="-109725"/>
            <a:ext cx="1290350" cy="124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687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DED3D99-1DC4-CD62-EEF0-1D6DAC3BD9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78D388C-5B5D-3BC9-EE0A-70601CF5997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4CC86B7-A61C-7583-06A3-9DBA0D996DE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91685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DC8004-9443-9DAD-1B74-8736E163B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3463A4-A458-ED1F-9F1F-AE30F969705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8122143" y="-109725"/>
            <a:ext cx="1290350" cy="124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395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3ECB345-D6F4-2A9B-7E72-B7BA1018AF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6F266DD-1C8A-0EA0-8244-FE62C393A6C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3596F14-C32E-3CDE-92E3-48491D97996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91685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0ABAF9E-DBD3-7DF2-D8A2-C7625CB2A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1789B2-BA21-BFC6-5561-6212F804561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8122143" y="-109725"/>
            <a:ext cx="1290350" cy="124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2538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21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23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836043" y="910333"/>
            <a:ext cx="3617637" cy="1865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47" b="1" i="0">
                <a:solidFill>
                  <a:srgbClr val="C12F2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9/16/2026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426411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5361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8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EC05483-C8E0-7D45-90E6-E4FC34C10164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ADF80A1-82ED-E24F-A2E3-AEDAACE1D39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445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seri-sa.org/" TargetMode="External"/><Relationship Id="rId2" Type="http://schemas.openxmlformats.org/officeDocument/2006/relationships/hyperlink" Target="https://doi.org/10.19088/IDS.2024.022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79B2B253-A887-80DA-550B-FCE3F1641E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317735"/>
            <a:ext cx="7645400" cy="1524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11A5E139-5754-83D9-5DFB-212221CB4162}"/>
              </a:ext>
            </a:extLst>
          </p:cNvPr>
          <p:cNvSpPr/>
          <p:nvPr/>
        </p:nvSpPr>
        <p:spPr>
          <a:xfrm>
            <a:off x="0" y="4418577"/>
            <a:ext cx="9144000" cy="724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DEF8F0A1-F0E7-1F20-0116-1F3875A802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16F0AB3-F5D5-5DAD-2010-6E149ADFF7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A4A6F15D-B3E5-4214-D9CE-5138EBA59131}"/>
              </a:ext>
            </a:extLst>
          </p:cNvPr>
          <p:cNvSpPr txBox="1"/>
          <p:nvPr/>
        </p:nvSpPr>
        <p:spPr>
          <a:xfrm>
            <a:off x="469900" y="2403297"/>
            <a:ext cx="54229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Title: 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Beyond</a:t>
            </a:r>
            <a:r>
              <a:rPr lang="en-US" spc="-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Access:</a:t>
            </a:r>
            <a:r>
              <a:rPr lang="en-US" spc="-4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</a:t>
            </a:r>
            <a:r>
              <a:rPr lang="en-US" spc="-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SRD Digital Systems 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Illegibility</a:t>
            </a:r>
            <a:r>
              <a:rPr lang="en-US" spc="-4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among</a:t>
            </a:r>
            <a:r>
              <a:rPr lang="en-US" spc="-4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Women</a:t>
            </a:r>
            <a:r>
              <a:rPr lang="en-US" spc="-4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Informal Workers</a:t>
            </a:r>
          </a:p>
          <a:p>
            <a:r>
              <a:rPr lang="en-US" b="1"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Presented by: </a:t>
            </a:r>
            <a:r>
              <a:rPr lang="en-US" b="1" i="1"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Shirin Motala</a:t>
            </a:r>
          </a:p>
          <a:p>
            <a:r>
              <a:rPr lang="en-US" b="1"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Co-Authors: </a:t>
            </a:r>
            <a:r>
              <a:rPr lang="en-US" b="1" i="1"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 Stewart Ngandu &amp; Dr Bongiwe Mncwango</a:t>
            </a:r>
          </a:p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16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29132673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772BC88-CD77-1094-FCAD-C7F1B17DC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852" y="1792266"/>
            <a:ext cx="5820798" cy="1306534"/>
          </a:xfrm>
        </p:spPr>
        <p:txBody>
          <a:bodyPr>
            <a:normAutofit fontScale="90000"/>
          </a:bodyPr>
          <a:lstStyle/>
          <a:p>
            <a:br>
              <a:rPr lang="en-US" sz="2700" spc="-7" dirty="0"/>
            </a:br>
            <a:r>
              <a:rPr lang="en-US" sz="3600" dirty="0">
                <a:latin typeface="Arial"/>
                <a:cs typeface="Arial"/>
              </a:rPr>
              <a:t>Theorising the structural barriers that keep women in the informal sector outside state digital </a:t>
            </a:r>
            <a:r>
              <a:rPr lang="en-US" sz="3600" spc="-7" dirty="0">
                <a:latin typeface="Arial"/>
                <a:cs typeface="Arial"/>
              </a:rPr>
              <a:t>systems </a:t>
            </a:r>
            <a:r>
              <a:rPr lang="en-US" sz="3600" dirty="0">
                <a:latin typeface="Arial"/>
                <a:cs typeface="Arial"/>
              </a:rPr>
              <a:t>in South</a:t>
            </a:r>
            <a:r>
              <a:rPr lang="en-US" sz="3600" spc="-71" dirty="0">
                <a:latin typeface="Arial"/>
                <a:cs typeface="Arial"/>
              </a:rPr>
              <a:t> </a:t>
            </a:r>
            <a:r>
              <a:rPr lang="en-US" sz="3600" spc="-7" dirty="0">
                <a:latin typeface="Arial"/>
                <a:cs typeface="Arial"/>
              </a:rPr>
              <a:t>Africa</a:t>
            </a:r>
            <a:br>
              <a:rPr lang="en-US" sz="3600" dirty="0">
                <a:latin typeface="Arial"/>
                <a:cs typeface="Arial"/>
              </a:rPr>
            </a:br>
            <a:br>
              <a:rPr lang="en-US" spc="-7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96207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697" y="0"/>
            <a:ext cx="9084315" cy="5133993"/>
            <a:chOff x="0" y="0"/>
            <a:chExt cx="1213485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12"/>
              <a:ext cx="12134850" cy="6858000"/>
            </a:xfrm>
            <a:custGeom>
              <a:avLst/>
              <a:gdLst/>
              <a:ahLst/>
              <a:cxnLst/>
              <a:rect l="l" t="t" r="r" b="b"/>
              <a:pathLst>
                <a:path w="12134850" h="6858000">
                  <a:moveTo>
                    <a:pt x="12134837" y="0"/>
                  </a:moveTo>
                  <a:lnTo>
                    <a:pt x="76187" y="0"/>
                  </a:lnTo>
                  <a:lnTo>
                    <a:pt x="0" y="0"/>
                  </a:lnTo>
                  <a:lnTo>
                    <a:pt x="0" y="6857987"/>
                  </a:lnTo>
                  <a:lnTo>
                    <a:pt x="76187" y="6857987"/>
                  </a:lnTo>
                  <a:lnTo>
                    <a:pt x="76187" y="752475"/>
                  </a:lnTo>
                  <a:lnTo>
                    <a:pt x="12134837" y="752475"/>
                  </a:lnTo>
                  <a:lnTo>
                    <a:pt x="12134837" y="0"/>
                  </a:lnTo>
                  <a:close/>
                </a:path>
              </a:pathLst>
            </a:custGeom>
            <a:solidFill>
              <a:srgbClr val="1A3A5C"/>
            </a:solidFill>
          </p:spPr>
          <p:txBody>
            <a:bodyPr wrap="square" lIns="0" tIns="0" rIns="0" bIns="0" rtlCol="0"/>
            <a:lstStyle/>
            <a:p>
              <a:endParaRPr sz="1347" dirty="0"/>
            </a:p>
          </p:txBody>
        </p:sp>
        <p:sp>
          <p:nvSpPr>
            <p:cNvPr id="4" name="object 4"/>
            <p:cNvSpPr/>
            <p:nvPr/>
          </p:nvSpPr>
          <p:spPr>
            <a:xfrm>
              <a:off x="76199" y="714375"/>
              <a:ext cx="12058650" cy="38100"/>
            </a:xfrm>
            <a:custGeom>
              <a:avLst/>
              <a:gdLst/>
              <a:ahLst/>
              <a:cxnLst/>
              <a:rect l="l" t="t" r="r" b="b"/>
              <a:pathLst>
                <a:path w="12058650" h="38100">
                  <a:moveTo>
                    <a:pt x="1205864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2058649" y="0"/>
                  </a:lnTo>
                  <a:lnTo>
                    <a:pt x="12058649" y="38099"/>
                  </a:lnTo>
                  <a:close/>
                </a:path>
              </a:pathLst>
            </a:custGeom>
            <a:solidFill>
              <a:srgbClr val="C12F26"/>
            </a:solidFill>
          </p:spPr>
          <p:txBody>
            <a:bodyPr wrap="square" lIns="0" tIns="0" rIns="0" bIns="0" rtlCol="0"/>
            <a:lstStyle/>
            <a:p>
              <a:endParaRPr sz="1347" dirty="0"/>
            </a:p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407760" y="-47673"/>
            <a:ext cx="8399689" cy="631565"/>
          </a:xfrm>
          <a:prstGeom prst="rect">
            <a:avLst/>
          </a:prstGeom>
        </p:spPr>
        <p:txBody>
          <a:bodyPr vert="horz" wrap="square" lIns="0" tIns="9507" rIns="0" bIns="0" rtlCol="0" anchor="ctr">
            <a:spAutoFit/>
          </a:bodyPr>
          <a:lstStyle/>
          <a:p>
            <a:pPr marL="9507" algn="ctr">
              <a:lnSpc>
                <a:spcPct val="100000"/>
              </a:lnSpc>
              <a:spcBef>
                <a:spcPts val="75"/>
              </a:spcBef>
            </a:pPr>
            <a:r>
              <a:rPr lang="en-US" sz="2000" dirty="0"/>
              <a:t>Context: </a:t>
            </a:r>
            <a:r>
              <a:rPr sz="2000" dirty="0"/>
              <a:t>South</a:t>
            </a:r>
            <a:r>
              <a:rPr sz="2000" spc="-94" dirty="0"/>
              <a:t> </a:t>
            </a:r>
            <a:r>
              <a:rPr sz="2000" dirty="0"/>
              <a:t>Africa’s</a:t>
            </a:r>
            <a:r>
              <a:rPr lang="en-US" sz="2000" dirty="0"/>
              <a:t> Covid 19 response for vulnerable workers in the economy </a:t>
            </a:r>
            <a:endParaRPr sz="2000" spc="-7" dirty="0"/>
          </a:p>
        </p:txBody>
      </p:sp>
      <p:grpSp>
        <p:nvGrpSpPr>
          <p:cNvPr id="6" name="object 6"/>
          <p:cNvGrpSpPr/>
          <p:nvPr/>
        </p:nvGrpSpPr>
        <p:grpSpPr>
          <a:xfrm>
            <a:off x="402205" y="1048041"/>
            <a:ext cx="1982292" cy="1105235"/>
            <a:chOff x="552449" y="962025"/>
            <a:chExt cx="2647950" cy="1476375"/>
          </a:xfrm>
        </p:grpSpPr>
        <p:sp>
          <p:nvSpPr>
            <p:cNvPr id="7" name="object 7"/>
            <p:cNvSpPr/>
            <p:nvPr/>
          </p:nvSpPr>
          <p:spPr>
            <a:xfrm>
              <a:off x="552449" y="981075"/>
              <a:ext cx="2647950" cy="1457325"/>
            </a:xfrm>
            <a:custGeom>
              <a:avLst/>
              <a:gdLst/>
              <a:ahLst/>
              <a:cxnLst/>
              <a:rect l="l" t="t" r="r" b="b"/>
              <a:pathLst>
                <a:path w="2647950" h="1457325">
                  <a:moveTo>
                    <a:pt x="2594552" y="1457324"/>
                  </a:moveTo>
                  <a:lnTo>
                    <a:pt x="53397" y="1457324"/>
                  </a:lnTo>
                  <a:lnTo>
                    <a:pt x="49681" y="1456958"/>
                  </a:lnTo>
                  <a:lnTo>
                    <a:pt x="14085" y="1437932"/>
                  </a:lnTo>
                  <a:lnTo>
                    <a:pt x="0" y="1403927"/>
                  </a:lnTo>
                  <a:lnTo>
                    <a:pt x="0" y="1400174"/>
                  </a:lnTo>
                  <a:lnTo>
                    <a:pt x="0" y="33047"/>
                  </a:lnTo>
                  <a:lnTo>
                    <a:pt x="28277" y="4833"/>
                  </a:lnTo>
                  <a:lnTo>
                    <a:pt x="49571" y="0"/>
                  </a:lnTo>
                  <a:lnTo>
                    <a:pt x="2598378" y="0"/>
                  </a:lnTo>
                  <a:lnTo>
                    <a:pt x="2636569" y="14731"/>
                  </a:lnTo>
                  <a:lnTo>
                    <a:pt x="2647949" y="33047"/>
                  </a:lnTo>
                  <a:lnTo>
                    <a:pt x="2647949" y="1403927"/>
                  </a:lnTo>
                  <a:lnTo>
                    <a:pt x="2628557" y="1443239"/>
                  </a:lnTo>
                  <a:lnTo>
                    <a:pt x="2598268" y="1456958"/>
                  </a:lnTo>
                  <a:lnTo>
                    <a:pt x="2594552" y="14573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347" dirty="0"/>
            </a:p>
          </p:txBody>
        </p:sp>
        <p:sp>
          <p:nvSpPr>
            <p:cNvPr id="8" name="object 8"/>
            <p:cNvSpPr/>
            <p:nvPr/>
          </p:nvSpPr>
          <p:spPr>
            <a:xfrm>
              <a:off x="552449" y="962025"/>
              <a:ext cx="2647950" cy="52069"/>
            </a:xfrm>
            <a:custGeom>
              <a:avLst/>
              <a:gdLst/>
              <a:ahLst/>
              <a:cxnLst/>
              <a:rect l="l" t="t" r="r" b="b"/>
              <a:pathLst>
                <a:path w="2647950" h="52069">
                  <a:moveTo>
                    <a:pt x="0" y="51889"/>
                  </a:moveTo>
                  <a:lnTo>
                    <a:pt x="22097" y="11379"/>
                  </a:lnTo>
                  <a:lnTo>
                    <a:pt x="49571" y="0"/>
                  </a:lnTo>
                  <a:lnTo>
                    <a:pt x="2598378" y="0"/>
                  </a:lnTo>
                  <a:lnTo>
                    <a:pt x="2636569" y="22097"/>
                  </a:lnTo>
                  <a:lnTo>
                    <a:pt x="2644767" y="38099"/>
                  </a:lnTo>
                  <a:lnTo>
                    <a:pt x="57149" y="38099"/>
                  </a:lnTo>
                  <a:lnTo>
                    <a:pt x="45747" y="38448"/>
                  </a:lnTo>
                  <a:lnTo>
                    <a:pt x="35211" y="39494"/>
                  </a:lnTo>
                  <a:lnTo>
                    <a:pt x="25541" y="41238"/>
                  </a:lnTo>
                  <a:lnTo>
                    <a:pt x="16738" y="43679"/>
                  </a:lnTo>
                  <a:lnTo>
                    <a:pt x="5579" y="47399"/>
                  </a:lnTo>
                  <a:lnTo>
                    <a:pt x="0" y="51889"/>
                  </a:lnTo>
                  <a:close/>
                </a:path>
                <a:path w="2647950" h="52069">
                  <a:moveTo>
                    <a:pt x="2647949" y="51889"/>
                  </a:moveTo>
                  <a:lnTo>
                    <a:pt x="2602202" y="38448"/>
                  </a:lnTo>
                  <a:lnTo>
                    <a:pt x="2590799" y="38099"/>
                  </a:lnTo>
                  <a:lnTo>
                    <a:pt x="2644767" y="38099"/>
                  </a:lnTo>
                  <a:lnTo>
                    <a:pt x="2646499" y="42281"/>
                  </a:lnTo>
                  <a:lnTo>
                    <a:pt x="2647949" y="49571"/>
                  </a:lnTo>
                  <a:lnTo>
                    <a:pt x="2647949" y="51889"/>
                  </a:lnTo>
                  <a:close/>
                </a:path>
              </a:pathLst>
            </a:custGeom>
            <a:solidFill>
              <a:srgbClr val="1A3A5C"/>
            </a:solidFill>
          </p:spPr>
          <p:txBody>
            <a:bodyPr wrap="square" lIns="0" tIns="0" rIns="0" bIns="0" rtlCol="0"/>
            <a:lstStyle/>
            <a:p>
              <a:endParaRPr sz="1347" dirty="0"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530555" y="1044994"/>
            <a:ext cx="1725592" cy="1444743"/>
          </a:xfrm>
          <a:prstGeom prst="rect">
            <a:avLst/>
          </a:prstGeom>
        </p:spPr>
        <p:txBody>
          <a:bodyPr vert="horz" wrap="square" lIns="0" tIns="91746" rIns="0" bIns="0" rtlCol="0">
            <a:spAutoFit/>
          </a:bodyPr>
          <a:lstStyle/>
          <a:p>
            <a:pPr algn="ctr">
              <a:spcBef>
                <a:spcPts val="722"/>
              </a:spcBef>
            </a:pPr>
            <a:r>
              <a:rPr sz="2400" b="1" spc="-15" dirty="0">
                <a:solidFill>
                  <a:srgbClr val="1A3A5C"/>
                </a:solidFill>
                <a:latin typeface="Arial"/>
                <a:cs typeface="Arial"/>
              </a:rPr>
              <a:t>30%+</a:t>
            </a:r>
            <a:endParaRPr sz="2400" dirty="0">
              <a:latin typeface="Arial"/>
              <a:cs typeface="Arial"/>
            </a:endParaRPr>
          </a:p>
          <a:p>
            <a:pPr marL="9032" marR="3803" algn="ctr">
              <a:lnSpc>
                <a:spcPct val="114599"/>
              </a:lnSpc>
              <a:spcBef>
                <a:spcPts val="79"/>
              </a:spcBef>
            </a:pPr>
            <a:r>
              <a:rPr sz="1400" dirty="0">
                <a:solidFill>
                  <a:srgbClr val="596474"/>
                </a:solidFill>
                <a:latin typeface="Arial"/>
                <a:cs typeface="Arial"/>
              </a:rPr>
              <a:t>Official</a:t>
            </a:r>
            <a:r>
              <a:rPr sz="1400" spc="-11" dirty="0">
                <a:solidFill>
                  <a:srgbClr val="596474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596474"/>
                </a:solidFill>
                <a:latin typeface="Arial"/>
                <a:cs typeface="Arial"/>
              </a:rPr>
              <a:t>unemployment</a:t>
            </a:r>
            <a:r>
              <a:rPr sz="1400" spc="-11" dirty="0">
                <a:solidFill>
                  <a:srgbClr val="596474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596474"/>
                </a:solidFill>
                <a:latin typeface="Arial"/>
                <a:cs typeface="Arial"/>
              </a:rPr>
              <a:t>rate</a:t>
            </a:r>
            <a:r>
              <a:rPr lang="en-US" sz="1400" spc="-7" dirty="0">
                <a:solidFill>
                  <a:srgbClr val="596474"/>
                </a:solidFill>
                <a:latin typeface="Arial"/>
                <a:cs typeface="Arial"/>
              </a:rPr>
              <a:t>; </a:t>
            </a:r>
            <a:r>
              <a:rPr sz="1400" dirty="0">
                <a:solidFill>
                  <a:srgbClr val="596474"/>
                </a:solidFill>
                <a:latin typeface="Arial"/>
                <a:cs typeface="Arial"/>
              </a:rPr>
              <a:t>expanded definition exceeds </a:t>
            </a:r>
            <a:r>
              <a:rPr sz="1400" spc="-19" dirty="0">
                <a:solidFill>
                  <a:srgbClr val="596474"/>
                </a:solidFill>
                <a:latin typeface="Arial"/>
                <a:cs typeface="Arial"/>
              </a:rPr>
              <a:t>40%</a:t>
            </a:r>
            <a:endParaRPr sz="1400" dirty="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498326" y="1041242"/>
            <a:ext cx="1982292" cy="1105235"/>
            <a:chOff x="3371849" y="962025"/>
            <a:chExt cx="2647950" cy="1476375"/>
          </a:xfrm>
        </p:grpSpPr>
        <p:sp>
          <p:nvSpPr>
            <p:cNvPr id="11" name="object 11"/>
            <p:cNvSpPr/>
            <p:nvPr/>
          </p:nvSpPr>
          <p:spPr>
            <a:xfrm>
              <a:off x="3371849" y="981075"/>
              <a:ext cx="2647950" cy="1457325"/>
            </a:xfrm>
            <a:custGeom>
              <a:avLst/>
              <a:gdLst/>
              <a:ahLst/>
              <a:cxnLst/>
              <a:rect l="l" t="t" r="r" b="b"/>
              <a:pathLst>
                <a:path w="2647950" h="1457325">
                  <a:moveTo>
                    <a:pt x="2594552" y="1457324"/>
                  </a:moveTo>
                  <a:lnTo>
                    <a:pt x="53397" y="1457324"/>
                  </a:lnTo>
                  <a:lnTo>
                    <a:pt x="49680" y="1456958"/>
                  </a:lnTo>
                  <a:lnTo>
                    <a:pt x="14085" y="1437932"/>
                  </a:lnTo>
                  <a:lnTo>
                    <a:pt x="0" y="1403927"/>
                  </a:lnTo>
                  <a:lnTo>
                    <a:pt x="0" y="1400174"/>
                  </a:lnTo>
                  <a:lnTo>
                    <a:pt x="0" y="33047"/>
                  </a:lnTo>
                  <a:lnTo>
                    <a:pt x="28277" y="4833"/>
                  </a:lnTo>
                  <a:lnTo>
                    <a:pt x="49571" y="0"/>
                  </a:lnTo>
                  <a:lnTo>
                    <a:pt x="2598378" y="0"/>
                  </a:lnTo>
                  <a:lnTo>
                    <a:pt x="2636569" y="14731"/>
                  </a:lnTo>
                  <a:lnTo>
                    <a:pt x="2647949" y="33047"/>
                  </a:lnTo>
                  <a:lnTo>
                    <a:pt x="2647949" y="1403927"/>
                  </a:lnTo>
                  <a:lnTo>
                    <a:pt x="2628557" y="1443239"/>
                  </a:lnTo>
                  <a:lnTo>
                    <a:pt x="2598268" y="1456958"/>
                  </a:lnTo>
                  <a:lnTo>
                    <a:pt x="2594552" y="14573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347" dirty="0"/>
            </a:p>
          </p:txBody>
        </p:sp>
        <p:sp>
          <p:nvSpPr>
            <p:cNvPr id="12" name="object 12"/>
            <p:cNvSpPr/>
            <p:nvPr/>
          </p:nvSpPr>
          <p:spPr>
            <a:xfrm>
              <a:off x="3371850" y="962025"/>
              <a:ext cx="2647950" cy="52069"/>
            </a:xfrm>
            <a:custGeom>
              <a:avLst/>
              <a:gdLst/>
              <a:ahLst/>
              <a:cxnLst/>
              <a:rect l="l" t="t" r="r" b="b"/>
              <a:pathLst>
                <a:path w="2647950" h="52069">
                  <a:moveTo>
                    <a:pt x="0" y="51889"/>
                  </a:moveTo>
                  <a:lnTo>
                    <a:pt x="22097" y="11379"/>
                  </a:lnTo>
                  <a:lnTo>
                    <a:pt x="49570" y="0"/>
                  </a:lnTo>
                  <a:lnTo>
                    <a:pt x="2598378" y="0"/>
                  </a:lnTo>
                  <a:lnTo>
                    <a:pt x="2636569" y="22097"/>
                  </a:lnTo>
                  <a:lnTo>
                    <a:pt x="2644767" y="38099"/>
                  </a:lnTo>
                  <a:lnTo>
                    <a:pt x="57149" y="38099"/>
                  </a:lnTo>
                  <a:lnTo>
                    <a:pt x="45747" y="38448"/>
                  </a:lnTo>
                  <a:lnTo>
                    <a:pt x="35210" y="39494"/>
                  </a:lnTo>
                  <a:lnTo>
                    <a:pt x="25541" y="41238"/>
                  </a:lnTo>
                  <a:lnTo>
                    <a:pt x="16738" y="43679"/>
                  </a:lnTo>
                  <a:lnTo>
                    <a:pt x="5579" y="47399"/>
                  </a:lnTo>
                  <a:lnTo>
                    <a:pt x="0" y="51889"/>
                  </a:lnTo>
                  <a:close/>
                </a:path>
                <a:path w="2647950" h="52069">
                  <a:moveTo>
                    <a:pt x="2647949" y="51889"/>
                  </a:moveTo>
                  <a:lnTo>
                    <a:pt x="2602202" y="38448"/>
                  </a:lnTo>
                  <a:lnTo>
                    <a:pt x="2590799" y="38099"/>
                  </a:lnTo>
                  <a:lnTo>
                    <a:pt x="2644767" y="38099"/>
                  </a:lnTo>
                  <a:lnTo>
                    <a:pt x="2646499" y="42281"/>
                  </a:lnTo>
                  <a:lnTo>
                    <a:pt x="2647949" y="49571"/>
                  </a:lnTo>
                  <a:lnTo>
                    <a:pt x="2647949" y="51889"/>
                  </a:lnTo>
                  <a:close/>
                </a:path>
              </a:pathLst>
            </a:custGeom>
            <a:solidFill>
              <a:srgbClr val="C12F26"/>
            </a:solidFill>
          </p:spPr>
          <p:txBody>
            <a:bodyPr wrap="square" lIns="0" tIns="0" rIns="0" bIns="0" rtlCol="0"/>
            <a:lstStyle/>
            <a:p>
              <a:endParaRPr sz="1347" dirty="0"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2664943" y="1035394"/>
            <a:ext cx="1649057" cy="1209807"/>
          </a:xfrm>
          <a:prstGeom prst="rect">
            <a:avLst/>
          </a:prstGeom>
        </p:spPr>
        <p:txBody>
          <a:bodyPr vert="horz" wrap="square" lIns="0" tIns="91746" rIns="0" bIns="0" rtlCol="0">
            <a:spAutoFit/>
          </a:bodyPr>
          <a:lstStyle/>
          <a:p>
            <a:pPr algn="ctr">
              <a:spcBef>
                <a:spcPts val="722"/>
              </a:spcBef>
            </a:pPr>
            <a:r>
              <a:rPr sz="2400" b="1" spc="-15" dirty="0">
                <a:solidFill>
                  <a:srgbClr val="C12F26"/>
                </a:solidFill>
                <a:latin typeface="Arial"/>
                <a:cs typeface="Arial"/>
              </a:rPr>
              <a:t>R350</a:t>
            </a:r>
            <a:endParaRPr sz="2400" dirty="0">
              <a:latin typeface="Arial"/>
              <a:cs typeface="Arial"/>
            </a:endParaRPr>
          </a:p>
          <a:p>
            <a:pPr marL="9507" marR="3803" algn="ctr">
              <a:lnSpc>
                <a:spcPct val="114599"/>
              </a:lnSpc>
              <a:spcBef>
                <a:spcPts val="79"/>
              </a:spcBef>
            </a:pPr>
            <a:r>
              <a:rPr sz="1400" dirty="0">
                <a:solidFill>
                  <a:srgbClr val="596474"/>
                </a:solidFill>
                <a:latin typeface="Arial"/>
                <a:cs typeface="Arial"/>
              </a:rPr>
              <a:t>Monthly SRD grant</a:t>
            </a:r>
            <a:endParaRPr lang="en-US" sz="1400" dirty="0">
              <a:solidFill>
                <a:srgbClr val="596474"/>
              </a:solidFill>
              <a:latin typeface="Arial"/>
              <a:cs typeface="Arial"/>
            </a:endParaRPr>
          </a:p>
          <a:p>
            <a:pPr marL="9507" marR="3803" algn="ctr">
              <a:lnSpc>
                <a:spcPct val="114599"/>
              </a:lnSpc>
              <a:spcBef>
                <a:spcPts val="79"/>
              </a:spcBef>
            </a:pPr>
            <a:r>
              <a:rPr lang="en-ZA" sz="1400" dirty="0">
                <a:solidFill>
                  <a:srgbClr val="596474"/>
                </a:solidFill>
                <a:latin typeface="Arial"/>
                <a:cs typeface="Arial"/>
              </a:rPr>
              <a:t>B</a:t>
            </a:r>
            <a:r>
              <a:rPr sz="1400" dirty="0">
                <a:solidFill>
                  <a:srgbClr val="596474"/>
                </a:solidFill>
                <a:latin typeface="Arial"/>
                <a:cs typeface="Arial"/>
              </a:rPr>
              <a:t>below </a:t>
            </a:r>
            <a:r>
              <a:rPr sz="1400" spc="-19" dirty="0">
                <a:solidFill>
                  <a:srgbClr val="596474"/>
                </a:solidFill>
                <a:latin typeface="Arial"/>
                <a:cs typeface="Arial"/>
              </a:rPr>
              <a:t>the </a:t>
            </a:r>
            <a:r>
              <a:rPr sz="1400" dirty="0">
                <a:solidFill>
                  <a:srgbClr val="596474"/>
                </a:solidFill>
                <a:latin typeface="Arial"/>
                <a:cs typeface="Arial"/>
              </a:rPr>
              <a:t>food poverty line </a:t>
            </a:r>
            <a:r>
              <a:rPr sz="1400" spc="-7" dirty="0">
                <a:solidFill>
                  <a:srgbClr val="596474"/>
                </a:solidFill>
                <a:latin typeface="Arial"/>
                <a:cs typeface="Arial"/>
              </a:rPr>
              <a:t>(R624)</a:t>
            </a:r>
            <a:endParaRPr sz="1400" dirty="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4623758" y="1034664"/>
            <a:ext cx="1982292" cy="1105235"/>
            <a:chOff x="6191248" y="962025"/>
            <a:chExt cx="2647950" cy="1476375"/>
          </a:xfrm>
        </p:grpSpPr>
        <p:sp>
          <p:nvSpPr>
            <p:cNvPr id="15" name="object 15"/>
            <p:cNvSpPr/>
            <p:nvPr/>
          </p:nvSpPr>
          <p:spPr>
            <a:xfrm>
              <a:off x="6191248" y="981075"/>
              <a:ext cx="2647950" cy="1457325"/>
            </a:xfrm>
            <a:custGeom>
              <a:avLst/>
              <a:gdLst/>
              <a:ahLst/>
              <a:cxnLst/>
              <a:rect l="l" t="t" r="r" b="b"/>
              <a:pathLst>
                <a:path w="2647950" h="1457325">
                  <a:moveTo>
                    <a:pt x="2594553" y="1457324"/>
                  </a:moveTo>
                  <a:lnTo>
                    <a:pt x="53397" y="1457324"/>
                  </a:lnTo>
                  <a:lnTo>
                    <a:pt x="49681" y="1456958"/>
                  </a:lnTo>
                  <a:lnTo>
                    <a:pt x="14085" y="1437932"/>
                  </a:lnTo>
                  <a:lnTo>
                    <a:pt x="0" y="1403927"/>
                  </a:lnTo>
                  <a:lnTo>
                    <a:pt x="0" y="1400174"/>
                  </a:lnTo>
                  <a:lnTo>
                    <a:pt x="0" y="33047"/>
                  </a:lnTo>
                  <a:lnTo>
                    <a:pt x="28277" y="4833"/>
                  </a:lnTo>
                  <a:lnTo>
                    <a:pt x="49571" y="0"/>
                  </a:lnTo>
                  <a:lnTo>
                    <a:pt x="2598378" y="0"/>
                  </a:lnTo>
                  <a:lnTo>
                    <a:pt x="2636569" y="14731"/>
                  </a:lnTo>
                  <a:lnTo>
                    <a:pt x="2647949" y="33047"/>
                  </a:lnTo>
                  <a:lnTo>
                    <a:pt x="2647949" y="1403927"/>
                  </a:lnTo>
                  <a:lnTo>
                    <a:pt x="2628556" y="1443239"/>
                  </a:lnTo>
                  <a:lnTo>
                    <a:pt x="2598269" y="1456958"/>
                  </a:lnTo>
                  <a:lnTo>
                    <a:pt x="2594553" y="14573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347" dirty="0"/>
            </a:p>
          </p:txBody>
        </p:sp>
        <p:sp>
          <p:nvSpPr>
            <p:cNvPr id="16" name="object 16"/>
            <p:cNvSpPr/>
            <p:nvPr/>
          </p:nvSpPr>
          <p:spPr>
            <a:xfrm>
              <a:off x="6191249" y="962025"/>
              <a:ext cx="2647950" cy="52069"/>
            </a:xfrm>
            <a:custGeom>
              <a:avLst/>
              <a:gdLst/>
              <a:ahLst/>
              <a:cxnLst/>
              <a:rect l="l" t="t" r="r" b="b"/>
              <a:pathLst>
                <a:path w="2647950" h="52069">
                  <a:moveTo>
                    <a:pt x="0" y="51889"/>
                  </a:moveTo>
                  <a:lnTo>
                    <a:pt x="22096" y="11379"/>
                  </a:lnTo>
                  <a:lnTo>
                    <a:pt x="49570" y="0"/>
                  </a:lnTo>
                  <a:lnTo>
                    <a:pt x="2598377" y="0"/>
                  </a:lnTo>
                  <a:lnTo>
                    <a:pt x="2636568" y="22097"/>
                  </a:lnTo>
                  <a:lnTo>
                    <a:pt x="2644766" y="38099"/>
                  </a:lnTo>
                  <a:lnTo>
                    <a:pt x="57149" y="38099"/>
                  </a:lnTo>
                  <a:lnTo>
                    <a:pt x="45746" y="38448"/>
                  </a:lnTo>
                  <a:lnTo>
                    <a:pt x="35210" y="39494"/>
                  </a:lnTo>
                  <a:lnTo>
                    <a:pt x="25541" y="41238"/>
                  </a:lnTo>
                  <a:lnTo>
                    <a:pt x="16738" y="43679"/>
                  </a:lnTo>
                  <a:lnTo>
                    <a:pt x="5579" y="47399"/>
                  </a:lnTo>
                  <a:lnTo>
                    <a:pt x="0" y="51889"/>
                  </a:lnTo>
                  <a:close/>
                </a:path>
                <a:path w="2647950" h="52069">
                  <a:moveTo>
                    <a:pt x="2647949" y="51889"/>
                  </a:moveTo>
                  <a:lnTo>
                    <a:pt x="2602202" y="38448"/>
                  </a:lnTo>
                  <a:lnTo>
                    <a:pt x="2590799" y="38099"/>
                  </a:lnTo>
                  <a:lnTo>
                    <a:pt x="2644766" y="38099"/>
                  </a:lnTo>
                  <a:lnTo>
                    <a:pt x="2646498" y="42281"/>
                  </a:lnTo>
                  <a:lnTo>
                    <a:pt x="2647949" y="49571"/>
                  </a:lnTo>
                  <a:lnTo>
                    <a:pt x="2647949" y="51889"/>
                  </a:lnTo>
                  <a:close/>
                </a:path>
              </a:pathLst>
            </a:custGeom>
            <a:solidFill>
              <a:srgbClr val="1A3A5C"/>
            </a:solidFill>
          </p:spPr>
          <p:txBody>
            <a:bodyPr wrap="square" lIns="0" tIns="0" rIns="0" bIns="0" rtlCol="0"/>
            <a:lstStyle/>
            <a:p>
              <a:endParaRPr sz="1347" dirty="0"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4727270" y="995217"/>
            <a:ext cx="1754590" cy="1196983"/>
          </a:xfrm>
          <a:prstGeom prst="rect">
            <a:avLst/>
          </a:prstGeom>
        </p:spPr>
        <p:txBody>
          <a:bodyPr vert="horz" wrap="square" lIns="0" tIns="91746" rIns="0" bIns="0" rtlCol="0">
            <a:spAutoFit/>
          </a:bodyPr>
          <a:lstStyle/>
          <a:p>
            <a:pPr algn="ctr">
              <a:spcBef>
                <a:spcPts val="722"/>
              </a:spcBef>
            </a:pPr>
            <a:r>
              <a:rPr sz="2400" b="1" spc="-19" dirty="0">
                <a:solidFill>
                  <a:srgbClr val="1A3A5C"/>
                </a:solidFill>
                <a:latin typeface="Arial"/>
                <a:cs typeface="Arial"/>
              </a:rPr>
              <a:t>24%</a:t>
            </a:r>
            <a:endParaRPr sz="2400" dirty="0">
              <a:latin typeface="Arial"/>
              <a:cs typeface="Arial"/>
            </a:endParaRPr>
          </a:p>
          <a:p>
            <a:pPr marL="9032" marR="3803" algn="ctr">
              <a:lnSpc>
                <a:spcPct val="114599"/>
              </a:lnSpc>
              <a:spcBef>
                <a:spcPts val="79"/>
              </a:spcBef>
            </a:pPr>
            <a:r>
              <a:rPr sz="1400" dirty="0">
                <a:solidFill>
                  <a:srgbClr val="596474"/>
                </a:solidFill>
                <a:latin typeface="Arial"/>
                <a:cs typeface="Arial"/>
              </a:rPr>
              <a:t>Women</a:t>
            </a:r>
            <a:r>
              <a:rPr sz="1400" spc="-7" dirty="0">
                <a:solidFill>
                  <a:srgbClr val="596474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596474"/>
                </a:solidFill>
                <a:latin typeface="Arial"/>
                <a:cs typeface="Arial"/>
              </a:rPr>
              <a:t>using</a:t>
            </a:r>
            <a:r>
              <a:rPr sz="1400" spc="-7" dirty="0">
                <a:solidFill>
                  <a:srgbClr val="596474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596474"/>
                </a:solidFill>
                <a:latin typeface="Arial"/>
                <a:cs typeface="Arial"/>
              </a:rPr>
              <a:t>the</a:t>
            </a:r>
            <a:r>
              <a:rPr sz="1400" spc="-4" dirty="0">
                <a:solidFill>
                  <a:srgbClr val="596474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596474"/>
                </a:solidFill>
                <a:latin typeface="Arial"/>
                <a:cs typeface="Arial"/>
              </a:rPr>
              <a:t>internet</a:t>
            </a:r>
            <a:r>
              <a:rPr sz="1400" spc="-7" dirty="0">
                <a:solidFill>
                  <a:srgbClr val="596474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596474"/>
                </a:solidFill>
                <a:latin typeface="Arial"/>
                <a:cs typeface="Arial"/>
              </a:rPr>
              <a:t>in</a:t>
            </a:r>
            <a:r>
              <a:rPr sz="1400" spc="-56" dirty="0">
                <a:solidFill>
                  <a:srgbClr val="596474"/>
                </a:solidFill>
                <a:latin typeface="Arial"/>
                <a:cs typeface="Arial"/>
              </a:rPr>
              <a:t> </a:t>
            </a:r>
            <a:r>
              <a:rPr sz="1400" spc="-7" dirty="0">
                <a:solidFill>
                  <a:srgbClr val="596474"/>
                </a:solidFill>
                <a:latin typeface="Arial"/>
                <a:cs typeface="Arial"/>
              </a:rPr>
              <a:t>Africa </a:t>
            </a:r>
            <a:r>
              <a:rPr sz="1400" dirty="0">
                <a:solidFill>
                  <a:srgbClr val="596474"/>
                </a:solidFill>
                <a:latin typeface="Arial"/>
                <a:cs typeface="Arial"/>
              </a:rPr>
              <a:t>vs</a:t>
            </a:r>
            <a:r>
              <a:rPr sz="1400" spc="-7" dirty="0">
                <a:solidFill>
                  <a:srgbClr val="596474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596474"/>
                </a:solidFill>
                <a:latin typeface="Arial"/>
                <a:cs typeface="Arial"/>
              </a:rPr>
              <a:t>35%</a:t>
            </a:r>
            <a:r>
              <a:rPr sz="1400" spc="-4" dirty="0">
                <a:solidFill>
                  <a:srgbClr val="596474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596474"/>
                </a:solidFill>
                <a:latin typeface="Arial"/>
                <a:cs typeface="Arial"/>
              </a:rPr>
              <a:t>of</a:t>
            </a:r>
            <a:r>
              <a:rPr sz="1400" spc="-4" dirty="0">
                <a:solidFill>
                  <a:srgbClr val="596474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596474"/>
                </a:solidFill>
                <a:latin typeface="Arial"/>
                <a:cs typeface="Arial"/>
              </a:rPr>
              <a:t>men</a:t>
            </a:r>
            <a:endParaRPr sz="1400" dirty="0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6749190" y="1024634"/>
            <a:ext cx="1982292" cy="1105235"/>
            <a:chOff x="9010648" y="962025"/>
            <a:chExt cx="2647950" cy="1476375"/>
          </a:xfrm>
        </p:grpSpPr>
        <p:sp>
          <p:nvSpPr>
            <p:cNvPr id="19" name="object 19"/>
            <p:cNvSpPr/>
            <p:nvPr/>
          </p:nvSpPr>
          <p:spPr>
            <a:xfrm>
              <a:off x="9010648" y="981075"/>
              <a:ext cx="2647950" cy="1457325"/>
            </a:xfrm>
            <a:custGeom>
              <a:avLst/>
              <a:gdLst/>
              <a:ahLst/>
              <a:cxnLst/>
              <a:rect l="l" t="t" r="r" b="b"/>
              <a:pathLst>
                <a:path w="2647950" h="1457325">
                  <a:moveTo>
                    <a:pt x="2594552" y="1457324"/>
                  </a:moveTo>
                  <a:lnTo>
                    <a:pt x="53397" y="1457324"/>
                  </a:lnTo>
                  <a:lnTo>
                    <a:pt x="49681" y="1456958"/>
                  </a:lnTo>
                  <a:lnTo>
                    <a:pt x="14085" y="1437932"/>
                  </a:lnTo>
                  <a:lnTo>
                    <a:pt x="0" y="1403927"/>
                  </a:lnTo>
                  <a:lnTo>
                    <a:pt x="0" y="1400174"/>
                  </a:lnTo>
                  <a:lnTo>
                    <a:pt x="0" y="33047"/>
                  </a:lnTo>
                  <a:lnTo>
                    <a:pt x="28276" y="4833"/>
                  </a:lnTo>
                  <a:lnTo>
                    <a:pt x="49571" y="0"/>
                  </a:lnTo>
                  <a:lnTo>
                    <a:pt x="2598377" y="0"/>
                  </a:lnTo>
                  <a:lnTo>
                    <a:pt x="2636568" y="14731"/>
                  </a:lnTo>
                  <a:lnTo>
                    <a:pt x="2647949" y="33047"/>
                  </a:lnTo>
                  <a:lnTo>
                    <a:pt x="2647949" y="1403927"/>
                  </a:lnTo>
                  <a:lnTo>
                    <a:pt x="2628556" y="1443239"/>
                  </a:lnTo>
                  <a:lnTo>
                    <a:pt x="2598269" y="1456958"/>
                  </a:lnTo>
                  <a:lnTo>
                    <a:pt x="2594552" y="14573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347" dirty="0"/>
            </a:p>
          </p:txBody>
        </p:sp>
        <p:sp>
          <p:nvSpPr>
            <p:cNvPr id="20" name="object 20"/>
            <p:cNvSpPr/>
            <p:nvPr/>
          </p:nvSpPr>
          <p:spPr>
            <a:xfrm>
              <a:off x="9010649" y="962025"/>
              <a:ext cx="2647950" cy="52069"/>
            </a:xfrm>
            <a:custGeom>
              <a:avLst/>
              <a:gdLst/>
              <a:ahLst/>
              <a:cxnLst/>
              <a:rect l="l" t="t" r="r" b="b"/>
              <a:pathLst>
                <a:path w="2647950" h="52069">
                  <a:moveTo>
                    <a:pt x="0" y="51889"/>
                  </a:moveTo>
                  <a:lnTo>
                    <a:pt x="22096" y="11379"/>
                  </a:lnTo>
                  <a:lnTo>
                    <a:pt x="49570" y="0"/>
                  </a:lnTo>
                  <a:lnTo>
                    <a:pt x="2598377" y="0"/>
                  </a:lnTo>
                  <a:lnTo>
                    <a:pt x="2636568" y="22097"/>
                  </a:lnTo>
                  <a:lnTo>
                    <a:pt x="2644766" y="38099"/>
                  </a:lnTo>
                  <a:lnTo>
                    <a:pt x="57149" y="38099"/>
                  </a:lnTo>
                  <a:lnTo>
                    <a:pt x="45746" y="38448"/>
                  </a:lnTo>
                  <a:lnTo>
                    <a:pt x="35210" y="39494"/>
                  </a:lnTo>
                  <a:lnTo>
                    <a:pt x="25540" y="41238"/>
                  </a:lnTo>
                  <a:lnTo>
                    <a:pt x="16738" y="43679"/>
                  </a:lnTo>
                  <a:lnTo>
                    <a:pt x="5578" y="47399"/>
                  </a:lnTo>
                  <a:lnTo>
                    <a:pt x="0" y="51889"/>
                  </a:lnTo>
                  <a:close/>
                </a:path>
                <a:path w="2647950" h="52069">
                  <a:moveTo>
                    <a:pt x="2647949" y="51889"/>
                  </a:moveTo>
                  <a:lnTo>
                    <a:pt x="2602202" y="38448"/>
                  </a:lnTo>
                  <a:lnTo>
                    <a:pt x="2590799" y="38099"/>
                  </a:lnTo>
                  <a:lnTo>
                    <a:pt x="2644766" y="38099"/>
                  </a:lnTo>
                  <a:lnTo>
                    <a:pt x="2646498" y="42281"/>
                  </a:lnTo>
                  <a:lnTo>
                    <a:pt x="2647949" y="49571"/>
                  </a:lnTo>
                  <a:lnTo>
                    <a:pt x="2647949" y="51889"/>
                  </a:lnTo>
                  <a:close/>
                </a:path>
              </a:pathLst>
            </a:custGeom>
            <a:solidFill>
              <a:srgbClr val="C12F26"/>
            </a:solidFill>
          </p:spPr>
          <p:txBody>
            <a:bodyPr wrap="square" lIns="0" tIns="0" rIns="0" bIns="0" rtlCol="0"/>
            <a:lstStyle/>
            <a:p>
              <a:endParaRPr sz="1347" dirty="0"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6884184" y="1024634"/>
            <a:ext cx="1661417" cy="1179221"/>
          </a:xfrm>
          <a:prstGeom prst="rect">
            <a:avLst/>
          </a:prstGeom>
        </p:spPr>
        <p:txBody>
          <a:bodyPr vert="horz" wrap="square" lIns="0" tIns="91746" rIns="0" bIns="0" rtlCol="0">
            <a:spAutoFit/>
          </a:bodyPr>
          <a:lstStyle/>
          <a:p>
            <a:pPr algn="ctr">
              <a:spcBef>
                <a:spcPts val="722"/>
              </a:spcBef>
            </a:pPr>
            <a:r>
              <a:rPr lang="en-ZA" sz="2400" b="1" spc="-19" dirty="0">
                <a:solidFill>
                  <a:srgbClr val="C12F26"/>
                </a:solidFill>
                <a:latin typeface="Arial"/>
                <a:cs typeface="Arial"/>
              </a:rPr>
              <a:t>2.4 M</a:t>
            </a:r>
            <a:endParaRPr lang="en-ZA" sz="2400" dirty="0">
              <a:latin typeface="Arial"/>
              <a:cs typeface="Arial"/>
            </a:endParaRPr>
          </a:p>
          <a:p>
            <a:pPr marL="9507" marR="3803" algn="ctr">
              <a:lnSpc>
                <a:spcPct val="112000"/>
              </a:lnSpc>
              <a:spcBef>
                <a:spcPts val="105"/>
              </a:spcBef>
            </a:pPr>
            <a:r>
              <a:rPr lang="en-US" sz="1400" spc="-15" dirty="0">
                <a:solidFill>
                  <a:srgbClr val="596474"/>
                </a:solidFill>
                <a:latin typeface="Arial"/>
                <a:cs typeface="Arial"/>
              </a:rPr>
              <a:t>Women in the informal sector in South Africa </a:t>
            </a:r>
            <a:endParaRPr sz="1400" dirty="0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1700507" y="3125335"/>
            <a:ext cx="6103746" cy="1354485"/>
            <a:chOff x="552449" y="2609850"/>
            <a:chExt cx="5467350" cy="1552575"/>
          </a:xfrm>
        </p:grpSpPr>
        <p:sp>
          <p:nvSpPr>
            <p:cNvPr id="23" name="object 23"/>
            <p:cNvSpPr/>
            <p:nvPr/>
          </p:nvSpPr>
          <p:spPr>
            <a:xfrm>
              <a:off x="571499" y="2609850"/>
              <a:ext cx="5448300" cy="1552575"/>
            </a:xfrm>
            <a:custGeom>
              <a:avLst/>
              <a:gdLst/>
              <a:ahLst/>
              <a:cxnLst/>
              <a:rect l="l" t="t" r="r" b="b"/>
              <a:pathLst>
                <a:path w="5448300" h="1552575">
                  <a:moveTo>
                    <a:pt x="5394902" y="1552574"/>
                  </a:moveTo>
                  <a:lnTo>
                    <a:pt x="33047" y="1552574"/>
                  </a:lnTo>
                  <a:lnTo>
                    <a:pt x="28187" y="1551124"/>
                  </a:lnTo>
                  <a:lnTo>
                    <a:pt x="966" y="1510292"/>
                  </a:lnTo>
                  <a:lnTo>
                    <a:pt x="0" y="1503003"/>
                  </a:lnTo>
                  <a:lnTo>
                    <a:pt x="0" y="1495424"/>
                  </a:lnTo>
                  <a:lnTo>
                    <a:pt x="0" y="49571"/>
                  </a:lnTo>
                  <a:lnTo>
                    <a:pt x="14731" y="11380"/>
                  </a:lnTo>
                  <a:lnTo>
                    <a:pt x="33047" y="0"/>
                  </a:lnTo>
                  <a:lnTo>
                    <a:pt x="5394902" y="0"/>
                  </a:lnTo>
                  <a:lnTo>
                    <a:pt x="5434213" y="19392"/>
                  </a:lnTo>
                  <a:lnTo>
                    <a:pt x="5448299" y="53397"/>
                  </a:lnTo>
                  <a:lnTo>
                    <a:pt x="5448299" y="1499177"/>
                  </a:lnTo>
                  <a:lnTo>
                    <a:pt x="5428907" y="1538488"/>
                  </a:lnTo>
                  <a:lnTo>
                    <a:pt x="5398618" y="1552208"/>
                  </a:lnTo>
                  <a:lnTo>
                    <a:pt x="5394902" y="15525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347" dirty="0"/>
            </a:p>
          </p:txBody>
        </p:sp>
        <p:sp>
          <p:nvSpPr>
            <p:cNvPr id="24" name="object 24"/>
            <p:cNvSpPr/>
            <p:nvPr/>
          </p:nvSpPr>
          <p:spPr>
            <a:xfrm>
              <a:off x="552449" y="2609850"/>
              <a:ext cx="52069" cy="1552575"/>
            </a:xfrm>
            <a:custGeom>
              <a:avLst/>
              <a:gdLst/>
              <a:ahLst/>
              <a:cxnLst/>
              <a:rect l="l" t="t" r="r" b="b"/>
              <a:pathLst>
                <a:path w="52070" h="1552575">
                  <a:moveTo>
                    <a:pt x="51889" y="1552574"/>
                  </a:moveTo>
                  <a:lnTo>
                    <a:pt x="49571" y="1552574"/>
                  </a:lnTo>
                  <a:lnTo>
                    <a:pt x="42281" y="1551124"/>
                  </a:lnTo>
                  <a:lnTo>
                    <a:pt x="7250" y="1524296"/>
                  </a:lnTo>
                  <a:lnTo>
                    <a:pt x="0" y="1503003"/>
                  </a:lnTo>
                  <a:lnTo>
                    <a:pt x="0" y="49571"/>
                  </a:lnTo>
                  <a:lnTo>
                    <a:pt x="22097" y="11379"/>
                  </a:lnTo>
                  <a:lnTo>
                    <a:pt x="49571" y="0"/>
                  </a:lnTo>
                  <a:lnTo>
                    <a:pt x="51889" y="0"/>
                  </a:lnTo>
                  <a:lnTo>
                    <a:pt x="47399" y="5579"/>
                  </a:lnTo>
                  <a:lnTo>
                    <a:pt x="43679" y="16738"/>
                  </a:lnTo>
                  <a:lnTo>
                    <a:pt x="41238" y="25541"/>
                  </a:lnTo>
                  <a:lnTo>
                    <a:pt x="39494" y="35211"/>
                  </a:lnTo>
                  <a:lnTo>
                    <a:pt x="38448" y="45747"/>
                  </a:lnTo>
                  <a:lnTo>
                    <a:pt x="38100" y="57150"/>
                  </a:lnTo>
                  <a:lnTo>
                    <a:pt x="38100" y="1495425"/>
                  </a:lnTo>
                  <a:lnTo>
                    <a:pt x="43679" y="1535835"/>
                  </a:lnTo>
                  <a:lnTo>
                    <a:pt x="47399" y="1546995"/>
                  </a:lnTo>
                  <a:lnTo>
                    <a:pt x="51889" y="1552574"/>
                  </a:lnTo>
                  <a:close/>
                </a:path>
              </a:pathLst>
            </a:custGeom>
            <a:solidFill>
              <a:srgbClr val="1A3A5C"/>
            </a:solidFill>
          </p:spPr>
          <p:txBody>
            <a:bodyPr wrap="square" lIns="0" tIns="0" rIns="0" bIns="0" rtlCol="0"/>
            <a:lstStyle/>
            <a:p>
              <a:endParaRPr sz="1347" dirty="0"/>
            </a:p>
          </p:txBody>
        </p:sp>
      </p:grpSp>
      <p:sp>
        <p:nvSpPr>
          <p:cNvPr id="30" name="object 30"/>
          <p:cNvSpPr/>
          <p:nvPr/>
        </p:nvSpPr>
        <p:spPr>
          <a:xfrm>
            <a:off x="60741" y="4941468"/>
            <a:ext cx="9027270" cy="7131"/>
          </a:xfrm>
          <a:custGeom>
            <a:avLst/>
            <a:gdLst/>
            <a:ahLst/>
            <a:cxnLst/>
            <a:rect l="l" t="t" r="r" b="b"/>
            <a:pathLst>
              <a:path w="12058650" h="9525">
                <a:moveTo>
                  <a:pt x="12058649" y="9524"/>
                </a:moveTo>
                <a:lnTo>
                  <a:pt x="0" y="9524"/>
                </a:lnTo>
                <a:lnTo>
                  <a:pt x="0" y="0"/>
                </a:lnTo>
                <a:lnTo>
                  <a:pt x="12058649" y="0"/>
                </a:lnTo>
                <a:lnTo>
                  <a:pt x="12058649" y="9524"/>
                </a:lnTo>
                <a:close/>
              </a:path>
            </a:pathLst>
          </a:custGeom>
          <a:solidFill>
            <a:srgbClr val="000000">
              <a:alpha val="10198"/>
            </a:srgbClr>
          </a:solidFill>
        </p:spPr>
        <p:txBody>
          <a:bodyPr wrap="square" lIns="0" tIns="0" rIns="0" bIns="0" rtlCol="0"/>
          <a:lstStyle/>
          <a:p>
            <a:endParaRPr sz="1347" dirty="0"/>
          </a:p>
        </p:txBody>
      </p:sp>
      <p:sp>
        <p:nvSpPr>
          <p:cNvPr id="31" name="object 31"/>
          <p:cNvSpPr txBox="1"/>
          <p:nvPr/>
        </p:nvSpPr>
        <p:spPr>
          <a:xfrm>
            <a:off x="407762" y="4974744"/>
            <a:ext cx="2299363" cy="104205"/>
          </a:xfrm>
          <a:prstGeom prst="rect">
            <a:avLst/>
          </a:prstGeom>
        </p:spPr>
        <p:txBody>
          <a:bodyPr vert="horz" wrap="square" lIns="0" tIns="11884" rIns="0" bIns="0" rtlCol="0">
            <a:spAutoFit/>
          </a:bodyPr>
          <a:lstStyle/>
          <a:p>
            <a:pPr marL="9507">
              <a:spcBef>
                <a:spcPts val="94"/>
              </a:spcBef>
            </a:pPr>
            <a:r>
              <a:rPr sz="599" dirty="0">
                <a:solidFill>
                  <a:srgbClr val="8B8B8B"/>
                </a:solidFill>
                <a:latin typeface="Arial"/>
                <a:cs typeface="Arial"/>
              </a:rPr>
              <a:t>Motala</a:t>
            </a:r>
            <a:r>
              <a:rPr sz="599" spc="19" dirty="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sz="599" dirty="0">
                <a:solidFill>
                  <a:srgbClr val="8B8B8B"/>
                </a:solidFill>
                <a:latin typeface="Arial"/>
                <a:cs typeface="Arial"/>
              </a:rPr>
              <a:t>et</a:t>
            </a:r>
            <a:r>
              <a:rPr sz="599" spc="19" dirty="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sz="599" dirty="0">
                <a:solidFill>
                  <a:srgbClr val="8B8B8B"/>
                </a:solidFill>
                <a:latin typeface="Arial"/>
                <a:cs typeface="Arial"/>
              </a:rPr>
              <a:t>al.,</a:t>
            </a:r>
            <a:r>
              <a:rPr sz="599" spc="19" dirty="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sz="599" dirty="0">
                <a:solidFill>
                  <a:srgbClr val="8B8B8B"/>
                </a:solidFill>
                <a:latin typeface="Arial"/>
                <a:cs typeface="Arial"/>
              </a:rPr>
              <a:t>2026</a:t>
            </a:r>
            <a:r>
              <a:rPr sz="599" spc="19" dirty="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sz="599" dirty="0">
                <a:solidFill>
                  <a:srgbClr val="8B8B8B"/>
                </a:solidFill>
                <a:latin typeface="Arial"/>
                <a:cs typeface="Arial"/>
              </a:rPr>
              <a:t>|</a:t>
            </a:r>
            <a:r>
              <a:rPr sz="599" spc="22" dirty="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sz="599" dirty="0">
                <a:solidFill>
                  <a:srgbClr val="8B8B8B"/>
                </a:solidFill>
                <a:latin typeface="Arial"/>
                <a:cs typeface="Arial"/>
              </a:rPr>
              <a:t>ITU,</a:t>
            </a:r>
            <a:r>
              <a:rPr sz="599" spc="19" dirty="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sz="599" dirty="0">
                <a:solidFill>
                  <a:srgbClr val="8B8B8B"/>
                </a:solidFill>
                <a:latin typeface="Arial"/>
                <a:cs typeface="Arial"/>
              </a:rPr>
              <a:t>2021</a:t>
            </a:r>
            <a:r>
              <a:rPr sz="599" spc="19" dirty="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sz="599" dirty="0">
                <a:solidFill>
                  <a:srgbClr val="8B8B8B"/>
                </a:solidFill>
                <a:latin typeface="Arial"/>
                <a:cs typeface="Arial"/>
              </a:rPr>
              <a:t>|</a:t>
            </a:r>
            <a:r>
              <a:rPr sz="599" spc="19" dirty="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sz="599" dirty="0">
                <a:solidFill>
                  <a:srgbClr val="8B8B8B"/>
                </a:solidFill>
                <a:latin typeface="Arial"/>
                <a:cs typeface="Arial"/>
              </a:rPr>
              <a:t>Wills</a:t>
            </a:r>
            <a:r>
              <a:rPr sz="599" spc="22" dirty="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sz="599" dirty="0">
                <a:solidFill>
                  <a:srgbClr val="8B8B8B"/>
                </a:solidFill>
                <a:latin typeface="Arial"/>
                <a:cs typeface="Arial"/>
              </a:rPr>
              <a:t>et</a:t>
            </a:r>
            <a:r>
              <a:rPr sz="599" spc="19" dirty="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sz="599" dirty="0">
                <a:solidFill>
                  <a:srgbClr val="8B8B8B"/>
                </a:solidFill>
                <a:latin typeface="Arial"/>
                <a:cs typeface="Arial"/>
              </a:rPr>
              <a:t>al.,</a:t>
            </a:r>
            <a:r>
              <a:rPr sz="599" spc="19" dirty="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sz="599" dirty="0">
                <a:solidFill>
                  <a:srgbClr val="8B8B8B"/>
                </a:solidFill>
                <a:latin typeface="Arial"/>
                <a:cs typeface="Arial"/>
              </a:rPr>
              <a:t>2021</a:t>
            </a:r>
            <a:r>
              <a:rPr sz="599" spc="19" dirty="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sz="599" dirty="0">
                <a:solidFill>
                  <a:srgbClr val="8B8B8B"/>
                </a:solidFill>
                <a:latin typeface="Arial"/>
                <a:cs typeface="Arial"/>
              </a:rPr>
              <a:t>|</a:t>
            </a:r>
            <a:r>
              <a:rPr sz="599" spc="19" dirty="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sz="599" dirty="0">
                <a:solidFill>
                  <a:srgbClr val="8B8B8B"/>
                </a:solidFill>
                <a:latin typeface="Arial"/>
                <a:cs typeface="Arial"/>
              </a:rPr>
              <a:t>Stats</a:t>
            </a:r>
            <a:r>
              <a:rPr sz="599" spc="22" dirty="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sz="599" dirty="0">
                <a:solidFill>
                  <a:srgbClr val="8B8B8B"/>
                </a:solidFill>
                <a:latin typeface="Arial"/>
                <a:cs typeface="Arial"/>
              </a:rPr>
              <a:t>SA,</a:t>
            </a:r>
            <a:r>
              <a:rPr sz="599" spc="19" dirty="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sz="599" spc="-15" dirty="0">
                <a:solidFill>
                  <a:srgbClr val="8B8B8B"/>
                </a:solidFill>
                <a:latin typeface="Arial"/>
                <a:cs typeface="Arial"/>
              </a:rPr>
              <a:t>2024</a:t>
            </a:r>
            <a:endParaRPr sz="599" dirty="0">
              <a:latin typeface="Arial"/>
              <a:cs typeface="Arial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EE5BB3C-E956-F3C4-282E-04358E73CE71}"/>
              </a:ext>
            </a:extLst>
          </p:cNvPr>
          <p:cNvSpPr txBox="1"/>
          <p:nvPr/>
        </p:nvSpPr>
        <p:spPr>
          <a:xfrm>
            <a:off x="1794338" y="3104882"/>
            <a:ext cx="7127412" cy="1627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507" algn="ctr">
              <a:spcBef>
                <a:spcPts val="734"/>
              </a:spcBef>
            </a:pPr>
            <a:r>
              <a:rPr lang="en-US" b="1" dirty="0">
                <a:solidFill>
                  <a:srgbClr val="1A3A5C"/>
                </a:solidFill>
                <a:latin typeface="Arial"/>
                <a:cs typeface="Arial"/>
              </a:rPr>
              <a:t>The</a:t>
            </a:r>
            <a:r>
              <a:rPr lang="en-US" b="1" spc="37" dirty="0">
                <a:solidFill>
                  <a:srgbClr val="1A3A5C"/>
                </a:solidFill>
                <a:latin typeface="Arial"/>
                <a:cs typeface="Arial"/>
              </a:rPr>
              <a:t> </a:t>
            </a:r>
            <a:r>
              <a:rPr lang="en-US" b="1" dirty="0">
                <a:solidFill>
                  <a:srgbClr val="1A3A5C"/>
                </a:solidFill>
                <a:latin typeface="Arial"/>
                <a:cs typeface="Arial"/>
              </a:rPr>
              <a:t>SRD</a:t>
            </a:r>
            <a:r>
              <a:rPr lang="en-US" b="1" spc="37" dirty="0">
                <a:solidFill>
                  <a:srgbClr val="1A3A5C"/>
                </a:solidFill>
                <a:latin typeface="Arial"/>
                <a:cs typeface="Arial"/>
              </a:rPr>
              <a:t> </a:t>
            </a:r>
            <a:r>
              <a:rPr lang="en-US" b="1" dirty="0">
                <a:solidFill>
                  <a:srgbClr val="1A3A5C"/>
                </a:solidFill>
                <a:latin typeface="Arial"/>
                <a:cs typeface="Arial"/>
              </a:rPr>
              <a:t>Grant</a:t>
            </a:r>
            <a:r>
              <a:rPr lang="en-US" b="1" spc="37" dirty="0">
                <a:solidFill>
                  <a:srgbClr val="1A3A5C"/>
                </a:solidFill>
                <a:latin typeface="Arial"/>
                <a:cs typeface="Arial"/>
              </a:rPr>
              <a:t> </a:t>
            </a:r>
            <a:r>
              <a:rPr lang="en-US" b="1" dirty="0">
                <a:solidFill>
                  <a:srgbClr val="1A3A5C"/>
                </a:solidFill>
                <a:latin typeface="Arial"/>
                <a:cs typeface="Arial"/>
              </a:rPr>
              <a:t>—</a:t>
            </a:r>
            <a:r>
              <a:rPr lang="en-US" b="1" spc="-7" dirty="0">
                <a:solidFill>
                  <a:srgbClr val="1A3A5C"/>
                </a:solidFill>
                <a:latin typeface="Arial"/>
                <a:cs typeface="Arial"/>
              </a:rPr>
              <a:t> </a:t>
            </a:r>
            <a:r>
              <a:rPr lang="en-US" b="1" dirty="0">
                <a:solidFill>
                  <a:srgbClr val="1A3A5C"/>
                </a:solidFill>
                <a:latin typeface="Arial"/>
                <a:cs typeface="Arial"/>
              </a:rPr>
              <a:t>A</a:t>
            </a:r>
            <a:r>
              <a:rPr lang="en-US" b="1" spc="-11" dirty="0">
                <a:solidFill>
                  <a:srgbClr val="1A3A5C"/>
                </a:solidFill>
                <a:latin typeface="Arial"/>
                <a:cs typeface="Arial"/>
              </a:rPr>
              <a:t> </a:t>
            </a:r>
            <a:r>
              <a:rPr lang="en-US" b="1" dirty="0">
                <a:solidFill>
                  <a:srgbClr val="1A3A5C"/>
                </a:solidFill>
                <a:latin typeface="Arial"/>
                <a:cs typeface="Arial"/>
              </a:rPr>
              <a:t>Digital</a:t>
            </a:r>
            <a:r>
              <a:rPr lang="en-US" b="1" spc="41" dirty="0">
                <a:solidFill>
                  <a:srgbClr val="1A3A5C"/>
                </a:solidFill>
                <a:latin typeface="Arial"/>
                <a:cs typeface="Arial"/>
              </a:rPr>
              <a:t> </a:t>
            </a:r>
            <a:r>
              <a:rPr lang="en-US" b="1" dirty="0">
                <a:solidFill>
                  <a:srgbClr val="1A3A5C"/>
                </a:solidFill>
                <a:latin typeface="Arial"/>
                <a:cs typeface="Arial"/>
              </a:rPr>
              <a:t>Stress</a:t>
            </a:r>
            <a:r>
              <a:rPr lang="en-US" b="1" spc="37" dirty="0">
                <a:solidFill>
                  <a:srgbClr val="1A3A5C"/>
                </a:solidFill>
                <a:latin typeface="Arial"/>
                <a:cs typeface="Arial"/>
              </a:rPr>
              <a:t> </a:t>
            </a:r>
            <a:r>
              <a:rPr lang="en-US" b="1" spc="-15" dirty="0">
                <a:solidFill>
                  <a:srgbClr val="1A3A5C"/>
                </a:solidFill>
                <a:latin typeface="Arial"/>
                <a:cs typeface="Arial"/>
              </a:rPr>
              <a:t>Test</a:t>
            </a:r>
            <a:endParaRPr lang="en-US" dirty="0">
              <a:latin typeface="Arial"/>
              <a:cs typeface="Arial"/>
            </a:endParaRPr>
          </a:p>
          <a:p>
            <a:pPr marL="9507" marR="3803" algn="ctr">
              <a:lnSpc>
                <a:spcPct val="126699"/>
              </a:lnSpc>
              <a:spcBef>
                <a:spcPts val="296"/>
              </a:spcBef>
            </a:pPr>
            <a:r>
              <a:rPr lang="en-US" sz="1600" dirty="0">
                <a:solidFill>
                  <a:srgbClr val="2D3748"/>
                </a:solidFill>
                <a:latin typeface="Arial"/>
                <a:cs typeface="Arial"/>
              </a:rPr>
              <a:t>Launched</a:t>
            </a:r>
            <a:r>
              <a:rPr lang="en-US" sz="1600" spc="-22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lang="en-US" sz="1600" dirty="0">
                <a:solidFill>
                  <a:srgbClr val="2D3748"/>
                </a:solidFill>
                <a:latin typeface="Arial"/>
                <a:cs typeface="Arial"/>
              </a:rPr>
              <a:t>April</a:t>
            </a:r>
            <a:r>
              <a:rPr lang="en-US" sz="1600" spc="41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lang="en-US" sz="1600" dirty="0">
                <a:solidFill>
                  <a:srgbClr val="2D3748"/>
                </a:solidFill>
                <a:latin typeface="Arial"/>
                <a:cs typeface="Arial"/>
              </a:rPr>
              <a:t>2020</a:t>
            </a:r>
            <a:r>
              <a:rPr lang="en-US" sz="1600" spc="41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lang="en-US" sz="1600" dirty="0">
                <a:solidFill>
                  <a:srgbClr val="2D3748"/>
                </a:solidFill>
                <a:latin typeface="Arial"/>
                <a:cs typeface="Arial"/>
              </a:rPr>
              <a:t>as</a:t>
            </a:r>
            <a:r>
              <a:rPr lang="en-US" sz="1600" spc="41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lang="en-US" sz="1600" dirty="0">
                <a:solidFill>
                  <a:srgbClr val="2D3748"/>
                </a:solidFill>
                <a:latin typeface="Arial"/>
                <a:cs typeface="Arial"/>
              </a:rPr>
              <a:t>emergency</a:t>
            </a:r>
            <a:r>
              <a:rPr lang="en-US" sz="1600" spc="41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lang="en-US" sz="1600" dirty="0">
                <a:solidFill>
                  <a:srgbClr val="2D3748"/>
                </a:solidFill>
                <a:latin typeface="Arial"/>
                <a:cs typeface="Arial"/>
              </a:rPr>
              <a:t>COVID-19</a:t>
            </a:r>
            <a:r>
              <a:rPr lang="en-US" sz="1600" spc="41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lang="en-US" sz="1600" dirty="0">
                <a:solidFill>
                  <a:srgbClr val="2D3748"/>
                </a:solidFill>
                <a:latin typeface="Arial"/>
                <a:cs typeface="Arial"/>
              </a:rPr>
              <a:t>relief.</a:t>
            </a:r>
            <a:r>
              <a:rPr lang="en-US" sz="1600" spc="41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lang="en-US" sz="1600" dirty="0">
                <a:solidFill>
                  <a:srgbClr val="2D3748"/>
                </a:solidFill>
                <a:latin typeface="Arial"/>
                <a:cs typeface="Arial"/>
              </a:rPr>
              <a:t>Digital-</a:t>
            </a:r>
            <a:r>
              <a:rPr lang="en-US" sz="1600" spc="-15" dirty="0">
                <a:solidFill>
                  <a:srgbClr val="2D3748"/>
                </a:solidFill>
                <a:latin typeface="Arial"/>
                <a:cs typeface="Arial"/>
              </a:rPr>
              <a:t>only </a:t>
            </a:r>
            <a:r>
              <a:rPr lang="en-US" sz="1600" dirty="0">
                <a:solidFill>
                  <a:srgbClr val="2D3748"/>
                </a:solidFill>
                <a:latin typeface="Arial"/>
                <a:cs typeface="Arial"/>
              </a:rPr>
              <a:t>application</a:t>
            </a:r>
            <a:r>
              <a:rPr lang="en-US" sz="1600" spc="30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lang="en-US" sz="1600" dirty="0">
                <a:solidFill>
                  <a:srgbClr val="2D3748"/>
                </a:solidFill>
                <a:latin typeface="Arial"/>
                <a:cs typeface="Arial"/>
              </a:rPr>
              <a:t>via</a:t>
            </a:r>
            <a:r>
              <a:rPr lang="en-US" sz="1600" spc="34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lang="en-US" sz="1600" dirty="0">
                <a:solidFill>
                  <a:srgbClr val="2D3748"/>
                </a:solidFill>
                <a:latin typeface="Arial"/>
                <a:cs typeface="Arial"/>
              </a:rPr>
              <a:t>WhatsApp</a:t>
            </a:r>
            <a:r>
              <a:rPr lang="en-US" sz="1600" spc="34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lang="en-US" sz="1600" dirty="0">
                <a:solidFill>
                  <a:srgbClr val="2D3748"/>
                </a:solidFill>
                <a:latin typeface="Arial"/>
                <a:cs typeface="Arial"/>
              </a:rPr>
              <a:t>or</a:t>
            </a:r>
            <a:r>
              <a:rPr lang="en-US" sz="1600" spc="34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lang="en-US" sz="1600" dirty="0">
                <a:solidFill>
                  <a:srgbClr val="2D3748"/>
                </a:solidFill>
                <a:latin typeface="Arial"/>
                <a:cs typeface="Arial"/>
              </a:rPr>
              <a:t>USSD.</a:t>
            </a:r>
            <a:r>
              <a:rPr lang="en-US" sz="1600" spc="30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lang="en-US" sz="1600" dirty="0">
                <a:solidFill>
                  <a:srgbClr val="2D3748"/>
                </a:solidFill>
                <a:latin typeface="Arial"/>
                <a:cs typeface="Arial"/>
              </a:rPr>
              <a:t>Required</a:t>
            </a:r>
            <a:r>
              <a:rPr lang="en-US" sz="1600" spc="34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lang="en-US" sz="1600" dirty="0">
                <a:solidFill>
                  <a:srgbClr val="2D3748"/>
                </a:solidFill>
                <a:latin typeface="Arial"/>
                <a:cs typeface="Arial"/>
              </a:rPr>
              <a:t>individual</a:t>
            </a:r>
            <a:r>
              <a:rPr lang="en-US" sz="1600" spc="34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lang="en-US" sz="1600" dirty="0">
                <a:solidFill>
                  <a:srgbClr val="2D3748"/>
                </a:solidFill>
                <a:latin typeface="Arial"/>
                <a:cs typeface="Arial"/>
              </a:rPr>
              <a:t>ID</a:t>
            </a:r>
            <a:r>
              <a:rPr lang="en-US" sz="1600" spc="34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lang="en-US" sz="1600" spc="-7" dirty="0">
                <a:solidFill>
                  <a:srgbClr val="2D3748"/>
                </a:solidFill>
                <a:latin typeface="Arial"/>
                <a:cs typeface="Arial"/>
              </a:rPr>
              <a:t>number, </a:t>
            </a:r>
            <a:r>
              <a:rPr lang="en-US" sz="1600" dirty="0">
                <a:solidFill>
                  <a:srgbClr val="2D3748"/>
                </a:solidFill>
                <a:latin typeface="Arial"/>
                <a:cs typeface="Arial"/>
              </a:rPr>
              <a:t>registered</a:t>
            </a:r>
            <a:r>
              <a:rPr lang="en-US" sz="1600" spc="30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lang="en-US" sz="1600" dirty="0">
                <a:solidFill>
                  <a:srgbClr val="2D3748"/>
                </a:solidFill>
                <a:latin typeface="Arial"/>
                <a:cs typeface="Arial"/>
              </a:rPr>
              <a:t>mobile,</a:t>
            </a:r>
            <a:r>
              <a:rPr lang="en-US" sz="1600" spc="34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lang="en-US" sz="1600" dirty="0">
                <a:solidFill>
                  <a:srgbClr val="2D3748"/>
                </a:solidFill>
                <a:latin typeface="Arial"/>
                <a:cs typeface="Arial"/>
              </a:rPr>
              <a:t>and</a:t>
            </a:r>
            <a:r>
              <a:rPr lang="en-US" sz="1600" spc="30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lang="en-US" sz="1600" dirty="0">
                <a:solidFill>
                  <a:srgbClr val="2D3748"/>
                </a:solidFill>
                <a:latin typeface="Arial"/>
                <a:cs typeface="Arial"/>
              </a:rPr>
              <a:t>bank</a:t>
            </a:r>
            <a:r>
              <a:rPr lang="en-US" sz="1600" spc="34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lang="en-US" sz="1600" dirty="0">
                <a:solidFill>
                  <a:srgbClr val="2D3748"/>
                </a:solidFill>
                <a:latin typeface="Arial"/>
                <a:cs typeface="Arial"/>
              </a:rPr>
              <a:t>account</a:t>
            </a:r>
            <a:r>
              <a:rPr lang="en-US" sz="1600" spc="34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lang="en-US" sz="1600" dirty="0">
                <a:solidFill>
                  <a:srgbClr val="2D3748"/>
                </a:solidFill>
                <a:latin typeface="Arial"/>
                <a:cs typeface="Arial"/>
              </a:rPr>
              <a:t>—</a:t>
            </a:r>
            <a:r>
              <a:rPr lang="en-US" sz="1600" spc="30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lang="en-US" sz="1600" dirty="0">
                <a:solidFill>
                  <a:srgbClr val="2D3748"/>
                </a:solidFill>
                <a:latin typeface="Arial"/>
                <a:cs typeface="Arial"/>
              </a:rPr>
              <a:t>prerequisites</a:t>
            </a:r>
            <a:r>
              <a:rPr lang="en-US" sz="1600" spc="34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lang="en-US" sz="1600" dirty="0">
                <a:solidFill>
                  <a:srgbClr val="2D3748"/>
                </a:solidFill>
                <a:latin typeface="Arial"/>
                <a:cs typeface="Arial"/>
              </a:rPr>
              <a:t>that</a:t>
            </a:r>
            <a:r>
              <a:rPr lang="en-US" sz="1600" spc="34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lang="en-US" sz="1600" spc="-7" dirty="0">
                <a:solidFill>
                  <a:srgbClr val="2D3748"/>
                </a:solidFill>
                <a:latin typeface="Arial"/>
                <a:cs typeface="Arial"/>
              </a:rPr>
              <a:t>excluded </a:t>
            </a:r>
            <a:r>
              <a:rPr lang="en-US" sz="1600" dirty="0">
                <a:solidFill>
                  <a:srgbClr val="2D3748"/>
                </a:solidFill>
                <a:latin typeface="Arial"/>
                <a:cs typeface="Arial"/>
              </a:rPr>
              <a:t>the</a:t>
            </a:r>
            <a:r>
              <a:rPr lang="en-US" sz="1600" spc="26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lang="en-US" sz="1600" dirty="0">
                <a:solidFill>
                  <a:srgbClr val="2D3748"/>
                </a:solidFill>
                <a:latin typeface="Arial"/>
                <a:cs typeface="Arial"/>
              </a:rPr>
              <a:t>most</a:t>
            </a:r>
            <a:r>
              <a:rPr lang="en-US" sz="1600" spc="30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lang="en-US" sz="1600" dirty="0">
                <a:solidFill>
                  <a:srgbClr val="2D3748"/>
                </a:solidFill>
                <a:latin typeface="Arial"/>
                <a:cs typeface="Arial"/>
              </a:rPr>
              <a:t>precarious</a:t>
            </a:r>
            <a:r>
              <a:rPr lang="en-US" sz="1600" spc="30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lang="en-US" sz="1600" spc="-7" dirty="0">
                <a:solidFill>
                  <a:srgbClr val="2D3748"/>
                </a:solidFill>
                <a:latin typeface="Arial"/>
                <a:cs typeface="Arial"/>
              </a:rPr>
              <a:t>workers.</a:t>
            </a:r>
            <a:endParaRPr lang="en-US" sz="16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FFE5953-4772-17C2-A866-B07031CA4B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952" y="319066"/>
            <a:ext cx="4538098" cy="1446234"/>
          </a:xfrm>
        </p:spPr>
        <p:txBody>
          <a:bodyPr>
            <a:normAutofit/>
          </a:bodyPr>
          <a:lstStyle/>
          <a:p>
            <a:pPr algn="ctr"/>
            <a:r>
              <a:rPr lang="en-US" sz="2400" dirty="0"/>
              <a:t>2.7</a:t>
            </a:r>
            <a:r>
              <a:rPr lang="en-US" sz="2400" spc="-34" dirty="0"/>
              <a:t> </a:t>
            </a:r>
            <a:r>
              <a:rPr lang="en-US" sz="2400" dirty="0"/>
              <a:t>Million</a:t>
            </a:r>
            <a:r>
              <a:rPr lang="en-US" sz="2400" spc="-30" dirty="0"/>
              <a:t> SRD </a:t>
            </a:r>
            <a:r>
              <a:rPr lang="en-US" sz="2400" dirty="0"/>
              <a:t>Rejections in one quarter</a:t>
            </a:r>
            <a:endParaRPr lang="en-ZA" sz="2400" dirty="0"/>
          </a:p>
        </p:txBody>
      </p:sp>
      <p:pic>
        <p:nvPicPr>
          <p:cNvPr id="5" name="Picture 4" descr="Women informal food traders in South Africa during COVID-19 ...">
            <a:extLst>
              <a:ext uri="{FF2B5EF4-FFF2-40B4-BE49-F238E27FC236}">
                <a16:creationId xmlns:a16="http://schemas.microsoft.com/office/drawing/2014/main" id="{CDFF6F84-BA19-2E1F-0A37-52EF377399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725" y="1835150"/>
            <a:ext cx="3422073" cy="241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9213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1714" cy="816102"/>
          </a:xfrm>
          <a:prstGeom prst="rect">
            <a:avLst/>
          </a:prstGeom>
          <a:solidFill>
            <a:srgbClr val="1A3A5C"/>
          </a:solidFill>
          <a:ln/>
        </p:spPr>
        <p:txBody>
          <a:bodyPr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Methodology: A Theory-Led Secondary Analysis, grounded in informal sector women’s experiences</a:t>
            </a:r>
            <a:endParaRPr lang="en-ZA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0" y="802386"/>
            <a:ext cx="9141714" cy="41148"/>
          </a:xfrm>
          <a:prstGeom prst="rect">
            <a:avLst/>
          </a:prstGeom>
          <a:solidFill>
            <a:srgbClr val="C12F26"/>
          </a:solidFill>
          <a:ln/>
        </p:spPr>
        <p:txBody>
          <a:bodyPr/>
          <a:lstStyle/>
          <a:p>
            <a:endParaRPr lang="en-ZA" sz="1350" dirty="0"/>
          </a:p>
        </p:txBody>
      </p:sp>
      <p:sp>
        <p:nvSpPr>
          <p:cNvPr id="4" name="Text 2"/>
          <p:cNvSpPr txBox="1"/>
          <p:nvPr/>
        </p:nvSpPr>
        <p:spPr>
          <a:xfrm>
            <a:off x="617220" y="651510"/>
            <a:ext cx="7955280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endParaRPr lang="en-US" sz="1950" dirty="0"/>
          </a:p>
        </p:txBody>
      </p:sp>
      <p:sp>
        <p:nvSpPr>
          <p:cNvPr id="5" name="Shape 3"/>
          <p:cNvSpPr/>
          <p:nvPr/>
        </p:nvSpPr>
        <p:spPr>
          <a:xfrm>
            <a:off x="425196" y="1316736"/>
            <a:ext cx="54864" cy="617220"/>
          </a:xfrm>
          <a:prstGeom prst="rect">
            <a:avLst/>
          </a:prstGeom>
          <a:solidFill>
            <a:srgbClr val="1A3A5C"/>
          </a:solidFill>
          <a:ln/>
        </p:spPr>
        <p:txBody>
          <a:bodyPr/>
          <a:lstStyle/>
          <a:p>
            <a:endParaRPr lang="en-ZA" sz="1350" dirty="0"/>
          </a:p>
        </p:txBody>
      </p:sp>
      <p:sp>
        <p:nvSpPr>
          <p:cNvPr id="6" name="Shape 4"/>
          <p:cNvSpPr/>
          <p:nvPr/>
        </p:nvSpPr>
        <p:spPr>
          <a:xfrm>
            <a:off x="562356" y="1303020"/>
            <a:ext cx="301752" cy="301752"/>
          </a:xfrm>
          <a:prstGeom prst="ellipse">
            <a:avLst/>
          </a:prstGeom>
          <a:solidFill>
            <a:srgbClr val="1A3A5C"/>
          </a:solidFill>
          <a:ln/>
        </p:spPr>
        <p:txBody>
          <a:bodyPr/>
          <a:lstStyle/>
          <a:p>
            <a:endParaRPr lang="en-ZA" sz="1350" dirty="0"/>
          </a:p>
        </p:txBody>
      </p:sp>
      <p:sp>
        <p:nvSpPr>
          <p:cNvPr id="7" name="Text 5"/>
          <p:cNvSpPr txBox="1"/>
          <p:nvPr/>
        </p:nvSpPr>
        <p:spPr>
          <a:xfrm>
            <a:off x="562356" y="1303020"/>
            <a:ext cx="30175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028700" y="1275588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400" b="1" dirty="0">
                <a:solidFill>
                  <a:srgbClr val="1A3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Theoretical frameworks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1028700" y="1549908"/>
            <a:ext cx="7680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200" dirty="0">
                <a:solidFill>
                  <a:srgbClr val="2D37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Fraser's four Dimensions of Justice, </a:t>
            </a:r>
            <a:r>
              <a:rPr lang="en-US" sz="1200" i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redistribution, recognition, representation and misframing</a:t>
            </a:r>
            <a:r>
              <a:rPr lang="en-US" sz="1200" dirty="0">
                <a:solidFill>
                  <a:srgbClr val="2D37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combined with Scott's </a:t>
            </a:r>
            <a:r>
              <a:rPr lang="en-US" sz="1200" i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"Seeing Like a State" </a:t>
            </a:r>
            <a:r>
              <a:rPr lang="en-US" sz="1200" dirty="0">
                <a:solidFill>
                  <a:srgbClr val="2D37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legibility theory, frame how the state (mis)sees informal-sector workers</a:t>
            </a:r>
            <a:r>
              <a:rPr lang="en-US" sz="1013" dirty="0">
                <a:solidFill>
                  <a:srgbClr val="2D37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013" dirty="0"/>
          </a:p>
        </p:txBody>
      </p:sp>
      <p:sp>
        <p:nvSpPr>
          <p:cNvPr id="10" name="Shape 8"/>
          <p:cNvSpPr/>
          <p:nvPr/>
        </p:nvSpPr>
        <p:spPr>
          <a:xfrm>
            <a:off x="425196" y="2153412"/>
            <a:ext cx="54864" cy="617220"/>
          </a:xfrm>
          <a:prstGeom prst="rect">
            <a:avLst/>
          </a:prstGeom>
          <a:solidFill>
            <a:srgbClr val="C12F26"/>
          </a:solidFill>
          <a:ln/>
        </p:spPr>
        <p:txBody>
          <a:bodyPr/>
          <a:lstStyle/>
          <a:p>
            <a:endParaRPr lang="en-ZA" sz="1350" dirty="0"/>
          </a:p>
        </p:txBody>
      </p:sp>
      <p:sp>
        <p:nvSpPr>
          <p:cNvPr id="11" name="Shape 9"/>
          <p:cNvSpPr/>
          <p:nvPr/>
        </p:nvSpPr>
        <p:spPr>
          <a:xfrm>
            <a:off x="562356" y="2139696"/>
            <a:ext cx="301752" cy="301752"/>
          </a:xfrm>
          <a:prstGeom prst="ellipse">
            <a:avLst/>
          </a:prstGeom>
          <a:solidFill>
            <a:srgbClr val="C12F26"/>
          </a:solidFill>
          <a:ln/>
        </p:spPr>
        <p:txBody>
          <a:bodyPr/>
          <a:lstStyle/>
          <a:p>
            <a:endParaRPr lang="en-ZA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562356" y="2139696"/>
            <a:ext cx="30175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1028700" y="2112264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400" b="1" dirty="0">
                <a:solidFill>
                  <a:srgbClr val="C12F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Research design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1028700" y="2386584"/>
            <a:ext cx="7680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200" dirty="0">
                <a:solidFill>
                  <a:srgbClr val="2D37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secondary analysis study: interpreting existing evidence through the justice-and-legibility lens rather than generating new survey data.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25196" y="2990088"/>
            <a:ext cx="54864" cy="617220"/>
          </a:xfrm>
          <a:prstGeom prst="rect">
            <a:avLst/>
          </a:prstGeom>
          <a:solidFill>
            <a:srgbClr val="1A3A5C"/>
          </a:solidFill>
          <a:ln/>
        </p:spPr>
        <p:txBody>
          <a:bodyPr/>
          <a:lstStyle/>
          <a:p>
            <a:endParaRPr lang="en-ZA" sz="1350" dirty="0"/>
          </a:p>
        </p:txBody>
      </p:sp>
      <p:sp>
        <p:nvSpPr>
          <p:cNvPr id="16" name="Shape 14"/>
          <p:cNvSpPr/>
          <p:nvPr/>
        </p:nvSpPr>
        <p:spPr>
          <a:xfrm>
            <a:off x="562356" y="2976372"/>
            <a:ext cx="301752" cy="301752"/>
          </a:xfrm>
          <a:prstGeom prst="ellipse">
            <a:avLst/>
          </a:prstGeom>
          <a:solidFill>
            <a:srgbClr val="1A3A5C"/>
          </a:solidFill>
          <a:ln/>
        </p:spPr>
        <p:txBody>
          <a:bodyPr/>
          <a:lstStyle/>
          <a:p>
            <a:endParaRPr lang="en-ZA" sz="1350" dirty="0"/>
          </a:p>
        </p:txBody>
      </p:sp>
      <p:sp>
        <p:nvSpPr>
          <p:cNvPr id="17" name="Text 15"/>
          <p:cNvSpPr txBox="1"/>
          <p:nvPr/>
        </p:nvSpPr>
        <p:spPr>
          <a:xfrm>
            <a:off x="562356" y="2976372"/>
            <a:ext cx="30175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1028700" y="294894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200" b="1" dirty="0">
                <a:solidFill>
                  <a:srgbClr val="1A3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Primary source for women’s lived experiences: Bellville case study (Bob, Motala et al)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028700" y="3223260"/>
            <a:ext cx="7680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200" dirty="0">
                <a:solidFill>
                  <a:srgbClr val="2D37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Draws primarily on a qualitative case study of informal-sector workers at the Bellville transport interchange, Cape Town: 36 in-depth interviews with street traders, food vendors and waste pickers during the 2020 COVID-19 lockdown</a:t>
            </a:r>
            <a:r>
              <a:rPr lang="en-US" sz="1013" dirty="0">
                <a:solidFill>
                  <a:srgbClr val="2D37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</a:t>
            </a:r>
            <a:r>
              <a:rPr lang="en-US" sz="1200" dirty="0">
                <a:solidFill>
                  <a:srgbClr val="2D37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Included both genders and documented and undocumented traders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425196" y="3826764"/>
            <a:ext cx="54864" cy="617220"/>
          </a:xfrm>
          <a:prstGeom prst="rect">
            <a:avLst/>
          </a:prstGeom>
          <a:solidFill>
            <a:srgbClr val="C12F26"/>
          </a:solidFill>
          <a:ln/>
        </p:spPr>
        <p:txBody>
          <a:bodyPr/>
          <a:lstStyle/>
          <a:p>
            <a:endParaRPr lang="en-ZA" sz="1350" dirty="0"/>
          </a:p>
        </p:txBody>
      </p:sp>
      <p:sp>
        <p:nvSpPr>
          <p:cNvPr id="21" name="Shape 19"/>
          <p:cNvSpPr/>
          <p:nvPr/>
        </p:nvSpPr>
        <p:spPr>
          <a:xfrm>
            <a:off x="562356" y="3813048"/>
            <a:ext cx="301752" cy="301752"/>
          </a:xfrm>
          <a:prstGeom prst="ellipse">
            <a:avLst/>
          </a:prstGeom>
          <a:solidFill>
            <a:srgbClr val="C12F26"/>
          </a:solidFill>
          <a:ln/>
        </p:spPr>
        <p:txBody>
          <a:bodyPr/>
          <a:lstStyle/>
          <a:p>
            <a:endParaRPr lang="en-ZA" sz="1350" dirty="0"/>
          </a:p>
        </p:txBody>
      </p:sp>
      <p:sp>
        <p:nvSpPr>
          <p:cNvPr id="22" name="Text 20"/>
          <p:cNvSpPr txBox="1"/>
          <p:nvPr/>
        </p:nvSpPr>
        <p:spPr>
          <a:xfrm>
            <a:off x="562356" y="3813048"/>
            <a:ext cx="30175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1028700" y="3861054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200" b="1" dirty="0">
                <a:solidFill>
                  <a:srgbClr val="C12F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Supplementary data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1028700" y="4155948"/>
            <a:ext cx="7680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200" dirty="0">
                <a:solidFill>
                  <a:srgbClr val="2D37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Complemented by NIDS-CRAM survey findings and other published sources on informal employment, income shocks and SRD access during COVID-19.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377190" y="4903470"/>
            <a:ext cx="3429000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675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Motala et al., 2026</a:t>
            </a:r>
            <a:endParaRPr lang="en-US" sz="67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5297" y="9507"/>
            <a:ext cx="9084315" cy="5133993"/>
            <a:chOff x="0" y="0"/>
            <a:chExt cx="1213485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12"/>
              <a:ext cx="12134850" cy="6858000"/>
            </a:xfrm>
            <a:custGeom>
              <a:avLst/>
              <a:gdLst/>
              <a:ahLst/>
              <a:cxnLst/>
              <a:rect l="l" t="t" r="r" b="b"/>
              <a:pathLst>
                <a:path w="12134850" h="6858000">
                  <a:moveTo>
                    <a:pt x="12134837" y="0"/>
                  </a:moveTo>
                  <a:lnTo>
                    <a:pt x="76187" y="0"/>
                  </a:lnTo>
                  <a:lnTo>
                    <a:pt x="0" y="0"/>
                  </a:lnTo>
                  <a:lnTo>
                    <a:pt x="0" y="6857987"/>
                  </a:lnTo>
                  <a:lnTo>
                    <a:pt x="76187" y="6857987"/>
                  </a:lnTo>
                  <a:lnTo>
                    <a:pt x="76187" y="1247775"/>
                  </a:lnTo>
                  <a:lnTo>
                    <a:pt x="12134837" y="1247775"/>
                  </a:lnTo>
                  <a:lnTo>
                    <a:pt x="12134837" y="0"/>
                  </a:lnTo>
                  <a:close/>
                </a:path>
              </a:pathLst>
            </a:custGeom>
            <a:solidFill>
              <a:srgbClr val="1A3A5C"/>
            </a:solidFill>
          </p:spPr>
          <p:txBody>
            <a:bodyPr wrap="square" lIns="0" tIns="0" rIns="0" bIns="0" rtlCol="0"/>
            <a:lstStyle/>
            <a:p>
              <a:endParaRPr sz="1347" dirty="0"/>
            </a:p>
          </p:txBody>
        </p:sp>
        <p:sp>
          <p:nvSpPr>
            <p:cNvPr id="4" name="object 4"/>
            <p:cNvSpPr/>
            <p:nvPr/>
          </p:nvSpPr>
          <p:spPr>
            <a:xfrm>
              <a:off x="76199" y="1209675"/>
              <a:ext cx="12058650" cy="38100"/>
            </a:xfrm>
            <a:custGeom>
              <a:avLst/>
              <a:gdLst/>
              <a:ahLst/>
              <a:cxnLst/>
              <a:rect l="l" t="t" r="r" b="b"/>
              <a:pathLst>
                <a:path w="12058650" h="38100">
                  <a:moveTo>
                    <a:pt x="1205864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2058649" y="0"/>
                  </a:lnTo>
                  <a:lnTo>
                    <a:pt x="12058649" y="38099"/>
                  </a:lnTo>
                  <a:close/>
                </a:path>
              </a:pathLst>
            </a:custGeom>
            <a:solidFill>
              <a:srgbClr val="C12F26"/>
            </a:solidFill>
          </p:spPr>
          <p:txBody>
            <a:bodyPr wrap="square" lIns="0" tIns="0" rIns="0" bIns="0" rtlCol="0"/>
            <a:lstStyle/>
            <a:p>
              <a:endParaRPr sz="1347" dirty="0"/>
            </a:p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474314" y="-29951"/>
            <a:ext cx="8669686" cy="821440"/>
          </a:xfrm>
          <a:prstGeom prst="rect">
            <a:avLst/>
          </a:prstGeom>
        </p:spPr>
        <p:txBody>
          <a:bodyPr vert="horz" wrap="square" lIns="0" tIns="97597" rIns="0" bIns="0" rtlCol="0" anchor="ctr">
            <a:spAutoFit/>
          </a:bodyPr>
          <a:lstStyle/>
          <a:p>
            <a:pPr marL="80811" marR="3803" algn="ctr">
              <a:lnSpc>
                <a:spcPct val="100899"/>
              </a:lnSpc>
              <a:spcBef>
                <a:spcPts val="52"/>
              </a:spcBef>
            </a:pPr>
            <a:r>
              <a:rPr sz="2400" dirty="0"/>
              <a:t>The</a:t>
            </a:r>
            <a:r>
              <a:rPr sz="2400" spc="-30" dirty="0"/>
              <a:t> </a:t>
            </a:r>
            <a:r>
              <a:rPr lang="en-US" sz="2400" spc="-30" dirty="0"/>
              <a:t>SRD C19 System w</a:t>
            </a:r>
            <a:r>
              <a:rPr sz="2400" dirty="0"/>
              <a:t>as</a:t>
            </a:r>
            <a:r>
              <a:rPr sz="2400" spc="-34" dirty="0"/>
              <a:t> </a:t>
            </a:r>
            <a:r>
              <a:rPr sz="2400" i="1" dirty="0">
                <a:solidFill>
                  <a:srgbClr val="FF0000"/>
                </a:solidFill>
              </a:rPr>
              <a:t>Never</a:t>
            </a:r>
            <a:r>
              <a:rPr sz="2400" spc="-30" dirty="0"/>
              <a:t> </a:t>
            </a:r>
            <a:r>
              <a:rPr lang="en-US" sz="2400" spc="-30" dirty="0"/>
              <a:t>d</a:t>
            </a:r>
            <a:r>
              <a:rPr sz="2400" dirty="0"/>
              <a:t>esigned</a:t>
            </a:r>
            <a:r>
              <a:rPr sz="2400" spc="-30" dirty="0"/>
              <a:t> </a:t>
            </a:r>
            <a:r>
              <a:rPr sz="2400" dirty="0"/>
              <a:t>for</a:t>
            </a:r>
            <a:r>
              <a:rPr lang="en-US" sz="2400" spc="-30" dirty="0"/>
              <a:t> </a:t>
            </a:r>
            <a:r>
              <a:rPr sz="2400" spc="-7" dirty="0"/>
              <a:t>Women</a:t>
            </a:r>
            <a:r>
              <a:rPr lang="en-US" sz="2400" spc="-7" dirty="0"/>
              <a:t> in the Informal Sector: Exposing the scale of Exclusion</a:t>
            </a:r>
            <a:endParaRPr sz="2400" dirty="0"/>
          </a:p>
        </p:txBody>
      </p:sp>
      <p:sp>
        <p:nvSpPr>
          <p:cNvPr id="12" name="object 12"/>
          <p:cNvSpPr txBox="1">
            <a:spLocks noGrp="1"/>
          </p:cNvSpPr>
          <p:nvPr>
            <p:ph type="body" idx="1"/>
          </p:nvPr>
        </p:nvSpPr>
        <p:spPr>
          <a:xfrm>
            <a:off x="186765" y="1035011"/>
            <a:ext cx="5100949" cy="2812908"/>
          </a:xfrm>
          <a:prstGeom prst="rect">
            <a:avLst/>
          </a:prstGeom>
        </p:spPr>
        <p:txBody>
          <a:bodyPr vert="horz" wrap="square" lIns="0" tIns="5229" rIns="0" bIns="0" rtlCol="0">
            <a:spAutoFit/>
          </a:bodyPr>
          <a:lstStyle/>
          <a:p>
            <a:pPr marL="47536" marR="41832">
              <a:lnSpc>
                <a:spcPct val="131700"/>
              </a:lnSpc>
              <a:spcBef>
                <a:spcPts val="41"/>
              </a:spcBef>
            </a:pPr>
            <a:r>
              <a:rPr sz="1198" dirty="0"/>
              <a:t>During</a:t>
            </a:r>
            <a:r>
              <a:rPr sz="1198" spc="45" dirty="0"/>
              <a:t> </a:t>
            </a:r>
            <a:r>
              <a:rPr sz="1198" dirty="0"/>
              <a:t>South</a:t>
            </a:r>
            <a:r>
              <a:rPr sz="1198" spc="-19" dirty="0"/>
              <a:t> </a:t>
            </a:r>
            <a:r>
              <a:rPr sz="1198" dirty="0"/>
              <a:t>Africa's</a:t>
            </a:r>
            <a:r>
              <a:rPr sz="1198" spc="49" dirty="0"/>
              <a:t> </a:t>
            </a:r>
            <a:r>
              <a:rPr sz="1198" dirty="0"/>
              <a:t>COVID-19</a:t>
            </a:r>
            <a:r>
              <a:rPr sz="1198" spc="45" dirty="0"/>
              <a:t> </a:t>
            </a:r>
            <a:r>
              <a:rPr sz="1198" dirty="0"/>
              <a:t>crisis,</a:t>
            </a:r>
            <a:r>
              <a:rPr sz="1198" spc="49" dirty="0"/>
              <a:t> </a:t>
            </a:r>
            <a:r>
              <a:rPr sz="1198" dirty="0"/>
              <a:t>the</a:t>
            </a:r>
            <a:r>
              <a:rPr sz="1198" spc="49" dirty="0"/>
              <a:t> </a:t>
            </a:r>
            <a:r>
              <a:rPr sz="1198" dirty="0"/>
              <a:t>state</a:t>
            </a:r>
            <a:r>
              <a:rPr sz="1198" spc="49" dirty="0"/>
              <a:t> </a:t>
            </a:r>
            <a:r>
              <a:rPr sz="1198" dirty="0"/>
              <a:t>deployed</a:t>
            </a:r>
            <a:r>
              <a:rPr sz="1198" spc="49" dirty="0"/>
              <a:t> </a:t>
            </a:r>
            <a:r>
              <a:rPr sz="1198" dirty="0"/>
              <a:t>a</a:t>
            </a:r>
            <a:r>
              <a:rPr sz="1198" spc="45" dirty="0"/>
              <a:t> </a:t>
            </a:r>
            <a:r>
              <a:rPr sz="1198" dirty="0"/>
              <a:t>digital</a:t>
            </a:r>
            <a:r>
              <a:rPr sz="1198" spc="49" dirty="0"/>
              <a:t> </a:t>
            </a:r>
            <a:r>
              <a:rPr sz="1198" dirty="0"/>
              <a:t>social</a:t>
            </a:r>
            <a:r>
              <a:rPr sz="1198" spc="49" dirty="0"/>
              <a:t> </a:t>
            </a:r>
            <a:r>
              <a:rPr sz="1198" spc="-7" dirty="0"/>
              <a:t>relief </a:t>
            </a:r>
            <a:r>
              <a:rPr sz="1198" dirty="0"/>
              <a:t>system</a:t>
            </a:r>
            <a:r>
              <a:rPr sz="1198" spc="45" dirty="0"/>
              <a:t> </a:t>
            </a:r>
            <a:r>
              <a:rPr lang="en-US" sz="1198" spc="45" dirty="0"/>
              <a:t>(Social Relief of Distress grant) </a:t>
            </a:r>
            <a:r>
              <a:rPr sz="1198" dirty="0"/>
              <a:t>to</a:t>
            </a:r>
            <a:r>
              <a:rPr sz="1198" spc="49" dirty="0"/>
              <a:t> </a:t>
            </a:r>
            <a:r>
              <a:rPr sz="1198" dirty="0"/>
              <a:t>reach</a:t>
            </a:r>
            <a:r>
              <a:rPr sz="1198" spc="49" dirty="0"/>
              <a:t> </a:t>
            </a:r>
            <a:r>
              <a:rPr sz="1198" dirty="0"/>
              <a:t>the</a:t>
            </a:r>
            <a:r>
              <a:rPr sz="1198" spc="49" dirty="0"/>
              <a:t> </a:t>
            </a:r>
            <a:r>
              <a:rPr sz="1198" dirty="0"/>
              <a:t>most</a:t>
            </a:r>
            <a:r>
              <a:rPr sz="1198" spc="49" dirty="0"/>
              <a:t> </a:t>
            </a:r>
            <a:r>
              <a:rPr sz="1198" dirty="0"/>
              <a:t>vulnerable.</a:t>
            </a:r>
            <a:r>
              <a:rPr sz="1198" spc="45" dirty="0"/>
              <a:t> </a:t>
            </a:r>
            <a:endParaRPr lang="en-US" sz="1198" spc="45" dirty="0"/>
          </a:p>
          <a:p>
            <a:pPr marL="47536" marR="41832">
              <a:lnSpc>
                <a:spcPct val="131700"/>
              </a:lnSpc>
              <a:spcBef>
                <a:spcPts val="41"/>
              </a:spcBef>
            </a:pPr>
            <a:r>
              <a:rPr sz="1198" dirty="0"/>
              <a:t>For</a:t>
            </a:r>
            <a:r>
              <a:rPr sz="1198" spc="49" dirty="0"/>
              <a:t> </a:t>
            </a:r>
            <a:r>
              <a:rPr sz="1198" dirty="0"/>
              <a:t>2.7</a:t>
            </a:r>
            <a:r>
              <a:rPr sz="1198" spc="49" dirty="0"/>
              <a:t> </a:t>
            </a:r>
            <a:r>
              <a:rPr sz="1198" dirty="0"/>
              <a:t>million</a:t>
            </a:r>
            <a:r>
              <a:rPr sz="1198" spc="49" dirty="0"/>
              <a:t> </a:t>
            </a:r>
            <a:r>
              <a:rPr sz="1198" dirty="0"/>
              <a:t>applicants,</a:t>
            </a:r>
            <a:r>
              <a:rPr sz="1198" spc="49" dirty="0"/>
              <a:t> </a:t>
            </a:r>
            <a:r>
              <a:rPr sz="1198" dirty="0"/>
              <a:t>the</a:t>
            </a:r>
            <a:r>
              <a:rPr sz="1198" spc="49" dirty="0"/>
              <a:t> </a:t>
            </a:r>
            <a:r>
              <a:rPr sz="1198" dirty="0"/>
              <a:t>system</a:t>
            </a:r>
            <a:r>
              <a:rPr sz="1198" spc="45" dirty="0"/>
              <a:t> </a:t>
            </a:r>
            <a:r>
              <a:rPr sz="1198" spc="-15" dirty="0"/>
              <a:t>said </a:t>
            </a:r>
            <a:r>
              <a:rPr lang="en-US" sz="1198" b="1" spc="-15" dirty="0">
                <a:solidFill>
                  <a:schemeClr val="accent1"/>
                </a:solidFill>
              </a:rPr>
              <a:t>NO</a:t>
            </a:r>
            <a:r>
              <a:rPr sz="1198" spc="45" dirty="0"/>
              <a:t> </a:t>
            </a:r>
            <a:r>
              <a:rPr sz="1198" dirty="0"/>
              <a:t>—</a:t>
            </a:r>
            <a:r>
              <a:rPr sz="1198" spc="45" dirty="0"/>
              <a:t> </a:t>
            </a:r>
            <a:r>
              <a:rPr sz="1198" dirty="0"/>
              <a:t>not</a:t>
            </a:r>
            <a:r>
              <a:rPr sz="1198" spc="45" dirty="0"/>
              <a:t> </a:t>
            </a:r>
            <a:r>
              <a:rPr sz="1198" dirty="0"/>
              <a:t>because</a:t>
            </a:r>
            <a:r>
              <a:rPr sz="1198" spc="45" dirty="0"/>
              <a:t> </a:t>
            </a:r>
            <a:r>
              <a:rPr sz="1198" dirty="0"/>
              <a:t>they</a:t>
            </a:r>
            <a:r>
              <a:rPr sz="1198" spc="49" dirty="0"/>
              <a:t> </a:t>
            </a:r>
            <a:r>
              <a:rPr sz="1198" dirty="0"/>
              <a:t>were</a:t>
            </a:r>
            <a:r>
              <a:rPr sz="1198" spc="45" dirty="0"/>
              <a:t> </a:t>
            </a:r>
            <a:r>
              <a:rPr sz="1198" dirty="0"/>
              <a:t>ineligible,</a:t>
            </a:r>
            <a:r>
              <a:rPr sz="1198" spc="45" dirty="0"/>
              <a:t> </a:t>
            </a:r>
            <a:r>
              <a:rPr sz="1198" dirty="0"/>
              <a:t>but</a:t>
            </a:r>
            <a:r>
              <a:rPr sz="1198" spc="45" dirty="0"/>
              <a:t> </a:t>
            </a:r>
            <a:r>
              <a:rPr sz="1198" dirty="0"/>
              <a:t>because</a:t>
            </a:r>
            <a:r>
              <a:rPr sz="1198" spc="49" dirty="0"/>
              <a:t> </a:t>
            </a:r>
            <a:r>
              <a:rPr sz="1198" dirty="0"/>
              <a:t>they</a:t>
            </a:r>
            <a:r>
              <a:rPr sz="1198" spc="45" dirty="0"/>
              <a:t> </a:t>
            </a:r>
            <a:r>
              <a:rPr sz="1198" dirty="0"/>
              <a:t>were</a:t>
            </a:r>
            <a:r>
              <a:rPr sz="1198" spc="45" dirty="0"/>
              <a:t> </a:t>
            </a:r>
            <a:r>
              <a:rPr sz="1198" b="1" spc="-7" dirty="0">
                <a:latin typeface="Arial"/>
                <a:cs typeface="Arial"/>
              </a:rPr>
              <a:t>unreadable</a:t>
            </a:r>
            <a:r>
              <a:rPr sz="1198" spc="-7" dirty="0"/>
              <a:t>.</a:t>
            </a:r>
          </a:p>
          <a:p>
            <a:pPr marL="203930" marR="86991" indent="-156869">
              <a:lnSpc>
                <a:spcPct val="125000"/>
              </a:lnSpc>
              <a:spcBef>
                <a:spcPts val="1059"/>
              </a:spcBef>
              <a:buClr>
                <a:srgbClr val="1A3A5C"/>
              </a:buClr>
              <a:buSzPct val="111111"/>
              <a:buFont typeface="Arial"/>
              <a:buChar char="•"/>
              <a:tabLst>
                <a:tab pos="203930" algn="l"/>
              </a:tabLst>
            </a:pPr>
            <a:r>
              <a:rPr sz="1198" dirty="0"/>
              <a:t>Women</a:t>
            </a:r>
            <a:r>
              <a:rPr sz="1198" spc="-4" dirty="0"/>
              <a:t> </a:t>
            </a:r>
            <a:r>
              <a:rPr sz="1198" dirty="0"/>
              <a:t>in</a:t>
            </a:r>
            <a:r>
              <a:rPr sz="1198" spc="-4" dirty="0"/>
              <a:t> </a:t>
            </a:r>
            <a:r>
              <a:rPr sz="1198" dirty="0"/>
              <a:t>the informal</a:t>
            </a:r>
            <a:r>
              <a:rPr sz="1198" spc="-4" dirty="0"/>
              <a:t> </a:t>
            </a:r>
            <a:r>
              <a:rPr sz="1198" dirty="0"/>
              <a:t>economy </a:t>
            </a:r>
            <a:r>
              <a:rPr lang="en-US" sz="1198" dirty="0"/>
              <a:t>met the criteria, had access to a </a:t>
            </a:r>
            <a:r>
              <a:rPr sz="1198" dirty="0"/>
              <a:t>phone,</a:t>
            </a:r>
            <a:r>
              <a:rPr sz="1198" spc="-4" dirty="0"/>
              <a:t> </a:t>
            </a:r>
            <a:r>
              <a:rPr sz="1198" dirty="0"/>
              <a:t>the willingness</a:t>
            </a:r>
            <a:r>
              <a:rPr sz="1198" spc="-4" dirty="0"/>
              <a:t> </a:t>
            </a:r>
            <a:r>
              <a:rPr sz="1198" spc="-19" dirty="0"/>
              <a:t>to </a:t>
            </a:r>
            <a:r>
              <a:rPr sz="1198" dirty="0"/>
              <a:t>apply — but not the formal data trail the system </a:t>
            </a:r>
            <a:r>
              <a:rPr sz="1198" spc="-7" dirty="0"/>
              <a:t>demanded</a:t>
            </a:r>
            <a:endParaRPr sz="1198" dirty="0"/>
          </a:p>
          <a:p>
            <a:pPr marL="203930" marR="85565" indent="-156869">
              <a:lnSpc>
                <a:spcPct val="125000"/>
              </a:lnSpc>
              <a:spcBef>
                <a:spcPts val="674"/>
              </a:spcBef>
              <a:buClr>
                <a:srgbClr val="1A3A5C"/>
              </a:buClr>
              <a:buSzPct val="111111"/>
              <a:buFont typeface="Arial"/>
              <a:buChar char="•"/>
              <a:tabLst>
                <a:tab pos="203930" algn="l"/>
              </a:tabLst>
            </a:pPr>
            <a:r>
              <a:rPr sz="1198" dirty="0"/>
              <a:t>The rejection was not a technical glitch — it was </a:t>
            </a:r>
            <a:r>
              <a:rPr lang="en-US" sz="1198" dirty="0"/>
              <a:t>an </a:t>
            </a:r>
            <a:r>
              <a:rPr sz="1198" dirty="0"/>
              <a:t>outcome of a </a:t>
            </a:r>
            <a:r>
              <a:rPr sz="1198" spc="-7" dirty="0"/>
              <a:t>system </a:t>
            </a:r>
            <a:r>
              <a:rPr sz="1198" dirty="0"/>
              <a:t>built around a formal worker who does not exist for most South</a:t>
            </a:r>
            <a:r>
              <a:rPr sz="1198" spc="-56" dirty="0"/>
              <a:t> </a:t>
            </a:r>
            <a:r>
              <a:rPr sz="1198" dirty="0"/>
              <a:t>African </a:t>
            </a:r>
            <a:r>
              <a:rPr sz="1198" spc="-7" dirty="0"/>
              <a:t>women</a:t>
            </a:r>
            <a:endParaRPr sz="1198" dirty="0"/>
          </a:p>
        </p:txBody>
      </p:sp>
      <p:sp>
        <p:nvSpPr>
          <p:cNvPr id="6" name="object 6"/>
          <p:cNvSpPr/>
          <p:nvPr/>
        </p:nvSpPr>
        <p:spPr>
          <a:xfrm>
            <a:off x="5522739" y="1903856"/>
            <a:ext cx="3208745" cy="962624"/>
          </a:xfrm>
          <a:custGeom>
            <a:avLst/>
            <a:gdLst/>
            <a:ahLst/>
            <a:cxnLst/>
            <a:rect l="l" t="t" r="r" b="b"/>
            <a:pathLst>
              <a:path w="4286250" h="1285875">
                <a:moveTo>
                  <a:pt x="4253201" y="1285874"/>
                </a:moveTo>
                <a:lnTo>
                  <a:pt x="33047" y="1285874"/>
                </a:lnTo>
                <a:lnTo>
                  <a:pt x="28187" y="1284908"/>
                </a:lnTo>
                <a:lnTo>
                  <a:pt x="966" y="1257687"/>
                </a:lnTo>
                <a:lnTo>
                  <a:pt x="0" y="1252827"/>
                </a:lnTo>
                <a:lnTo>
                  <a:pt x="0" y="1247774"/>
                </a:lnTo>
                <a:lnTo>
                  <a:pt x="0" y="33047"/>
                </a:lnTo>
                <a:lnTo>
                  <a:pt x="28187" y="966"/>
                </a:lnTo>
                <a:lnTo>
                  <a:pt x="33047" y="0"/>
                </a:lnTo>
                <a:lnTo>
                  <a:pt x="4253201" y="0"/>
                </a:lnTo>
                <a:lnTo>
                  <a:pt x="4285281" y="28187"/>
                </a:lnTo>
                <a:lnTo>
                  <a:pt x="4286249" y="33047"/>
                </a:lnTo>
                <a:lnTo>
                  <a:pt x="4286249" y="1252827"/>
                </a:lnTo>
                <a:lnTo>
                  <a:pt x="4258060" y="1284908"/>
                </a:lnTo>
                <a:lnTo>
                  <a:pt x="4253201" y="1285874"/>
                </a:lnTo>
                <a:close/>
              </a:path>
            </a:pathLst>
          </a:custGeom>
          <a:solidFill>
            <a:srgbClr val="C12F26"/>
          </a:solidFill>
        </p:spPr>
        <p:txBody>
          <a:bodyPr wrap="square" lIns="0" tIns="0" rIns="0" bIns="0" rtlCol="0"/>
          <a:lstStyle/>
          <a:p>
            <a:endParaRPr sz="1347" dirty="0"/>
          </a:p>
        </p:txBody>
      </p:sp>
      <p:sp>
        <p:nvSpPr>
          <p:cNvPr id="7" name="object 7"/>
          <p:cNvSpPr txBox="1"/>
          <p:nvPr/>
        </p:nvSpPr>
        <p:spPr>
          <a:xfrm>
            <a:off x="5755002" y="1854082"/>
            <a:ext cx="2741457" cy="837285"/>
          </a:xfrm>
          <a:prstGeom prst="rect">
            <a:avLst/>
          </a:prstGeom>
        </p:spPr>
        <p:txBody>
          <a:bodyPr vert="horz" wrap="square" lIns="0" tIns="135005" rIns="0" bIns="0" rtlCol="0">
            <a:spAutoFit/>
          </a:bodyPr>
          <a:lstStyle/>
          <a:p>
            <a:pPr algn="ctr">
              <a:spcBef>
                <a:spcPts val="1063"/>
              </a:spcBef>
            </a:pPr>
            <a:r>
              <a:rPr sz="3369" b="1" spc="-15" dirty="0">
                <a:solidFill>
                  <a:srgbClr val="FFFFFF"/>
                </a:solidFill>
                <a:latin typeface="Arial"/>
                <a:cs typeface="Arial"/>
              </a:rPr>
              <a:t>2.7M</a:t>
            </a:r>
            <a:endParaRPr sz="3369" dirty="0">
              <a:latin typeface="Arial"/>
              <a:cs typeface="Arial"/>
            </a:endParaRPr>
          </a:p>
          <a:p>
            <a:pPr algn="ctr">
              <a:spcBef>
                <a:spcPts val="299"/>
              </a:spcBef>
            </a:pPr>
            <a:r>
              <a:rPr sz="936" dirty="0">
                <a:solidFill>
                  <a:srgbClr val="FEFEFE"/>
                </a:solidFill>
                <a:latin typeface="Arial"/>
                <a:cs typeface="Arial"/>
              </a:rPr>
              <a:t>SRD</a:t>
            </a:r>
            <a:r>
              <a:rPr sz="936" spc="26" dirty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sz="936" dirty="0">
                <a:solidFill>
                  <a:srgbClr val="FEFEFE"/>
                </a:solidFill>
                <a:latin typeface="Arial"/>
                <a:cs typeface="Arial"/>
              </a:rPr>
              <a:t>grant</a:t>
            </a:r>
            <a:r>
              <a:rPr sz="936" spc="30" dirty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sz="936" dirty="0">
                <a:solidFill>
                  <a:srgbClr val="FEFEFE"/>
                </a:solidFill>
                <a:latin typeface="Arial"/>
                <a:cs typeface="Arial"/>
              </a:rPr>
              <a:t>applications</a:t>
            </a:r>
            <a:r>
              <a:rPr sz="936" spc="30" dirty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sz="936" dirty="0">
                <a:solidFill>
                  <a:srgbClr val="FEFEFE"/>
                </a:solidFill>
                <a:latin typeface="Arial"/>
                <a:cs typeface="Arial"/>
              </a:rPr>
              <a:t>declined</a:t>
            </a:r>
            <a:r>
              <a:rPr sz="936" spc="30" dirty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sz="936" dirty="0">
                <a:solidFill>
                  <a:srgbClr val="FEFEFE"/>
                </a:solidFill>
                <a:latin typeface="Arial"/>
                <a:cs typeface="Arial"/>
              </a:rPr>
              <a:t>in</a:t>
            </a:r>
            <a:r>
              <a:rPr sz="936" spc="30" dirty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sz="936" dirty="0">
                <a:solidFill>
                  <a:srgbClr val="FEFEFE"/>
                </a:solidFill>
                <a:latin typeface="Arial"/>
                <a:cs typeface="Arial"/>
              </a:rPr>
              <a:t>a</a:t>
            </a:r>
            <a:r>
              <a:rPr sz="936" spc="30" dirty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sz="936" dirty="0">
                <a:solidFill>
                  <a:srgbClr val="FEFEFE"/>
                </a:solidFill>
                <a:latin typeface="Arial"/>
                <a:cs typeface="Arial"/>
              </a:rPr>
              <a:t>single</a:t>
            </a:r>
            <a:r>
              <a:rPr sz="936" spc="30" dirty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sz="936" spc="-7" dirty="0">
                <a:solidFill>
                  <a:srgbClr val="FEFEFE"/>
                </a:solidFill>
                <a:latin typeface="Arial"/>
                <a:cs typeface="Arial"/>
              </a:rPr>
              <a:t>quarter</a:t>
            </a:r>
            <a:endParaRPr sz="936" dirty="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522739" y="3009090"/>
            <a:ext cx="3208745" cy="962624"/>
          </a:xfrm>
          <a:custGeom>
            <a:avLst/>
            <a:gdLst/>
            <a:ahLst/>
            <a:cxnLst/>
            <a:rect l="l" t="t" r="r" b="b"/>
            <a:pathLst>
              <a:path w="4286250" h="1285875">
                <a:moveTo>
                  <a:pt x="4253201" y="1285874"/>
                </a:moveTo>
                <a:lnTo>
                  <a:pt x="33047" y="1285874"/>
                </a:lnTo>
                <a:lnTo>
                  <a:pt x="28187" y="1284907"/>
                </a:lnTo>
                <a:lnTo>
                  <a:pt x="966" y="1257686"/>
                </a:lnTo>
                <a:lnTo>
                  <a:pt x="0" y="1252826"/>
                </a:lnTo>
                <a:lnTo>
                  <a:pt x="0" y="1247774"/>
                </a:lnTo>
                <a:lnTo>
                  <a:pt x="0" y="33047"/>
                </a:lnTo>
                <a:lnTo>
                  <a:pt x="28187" y="966"/>
                </a:lnTo>
                <a:lnTo>
                  <a:pt x="33047" y="0"/>
                </a:lnTo>
                <a:lnTo>
                  <a:pt x="4253201" y="0"/>
                </a:lnTo>
                <a:lnTo>
                  <a:pt x="4285281" y="28187"/>
                </a:lnTo>
                <a:lnTo>
                  <a:pt x="4286249" y="33047"/>
                </a:lnTo>
                <a:lnTo>
                  <a:pt x="4286249" y="1252826"/>
                </a:lnTo>
                <a:lnTo>
                  <a:pt x="4258060" y="1284907"/>
                </a:lnTo>
                <a:lnTo>
                  <a:pt x="4253201" y="1285874"/>
                </a:lnTo>
                <a:close/>
              </a:path>
            </a:pathLst>
          </a:custGeom>
          <a:solidFill>
            <a:srgbClr val="1A3A5C"/>
          </a:solidFill>
        </p:spPr>
        <p:txBody>
          <a:bodyPr wrap="square" lIns="0" tIns="0" rIns="0" bIns="0" rtlCol="0"/>
          <a:lstStyle/>
          <a:p>
            <a:endParaRPr sz="1347" dirty="0"/>
          </a:p>
        </p:txBody>
      </p:sp>
      <p:sp>
        <p:nvSpPr>
          <p:cNvPr id="9" name="object 9"/>
          <p:cNvSpPr txBox="1"/>
          <p:nvPr/>
        </p:nvSpPr>
        <p:spPr>
          <a:xfrm>
            <a:off x="5734613" y="2959316"/>
            <a:ext cx="2782338" cy="837285"/>
          </a:xfrm>
          <a:prstGeom prst="rect">
            <a:avLst/>
          </a:prstGeom>
        </p:spPr>
        <p:txBody>
          <a:bodyPr vert="horz" wrap="square" lIns="0" tIns="135005" rIns="0" bIns="0" rtlCol="0">
            <a:spAutoFit/>
          </a:bodyPr>
          <a:lstStyle/>
          <a:p>
            <a:pPr algn="ctr">
              <a:spcBef>
                <a:spcPts val="1063"/>
              </a:spcBef>
            </a:pPr>
            <a:r>
              <a:rPr sz="3369" b="1" spc="-15" dirty="0">
                <a:solidFill>
                  <a:srgbClr val="FFFFFF"/>
                </a:solidFill>
                <a:latin typeface="Arial"/>
                <a:cs typeface="Arial"/>
              </a:rPr>
              <a:t>2.4M</a:t>
            </a:r>
            <a:endParaRPr sz="3369" dirty="0">
              <a:latin typeface="Arial"/>
              <a:cs typeface="Arial"/>
            </a:endParaRPr>
          </a:p>
          <a:p>
            <a:pPr algn="ctr">
              <a:spcBef>
                <a:spcPts val="299"/>
              </a:spcBef>
            </a:pPr>
            <a:r>
              <a:rPr sz="936" dirty="0">
                <a:solidFill>
                  <a:srgbClr val="FEFEFE"/>
                </a:solidFill>
                <a:latin typeface="Arial"/>
                <a:cs typeface="Arial"/>
              </a:rPr>
              <a:t>Women</a:t>
            </a:r>
            <a:r>
              <a:rPr sz="936" spc="34" dirty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sz="936" dirty="0">
                <a:solidFill>
                  <a:srgbClr val="FEFEFE"/>
                </a:solidFill>
                <a:latin typeface="Arial"/>
                <a:cs typeface="Arial"/>
              </a:rPr>
              <a:t>workers</a:t>
            </a:r>
            <a:r>
              <a:rPr sz="936" spc="34" dirty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sz="936" dirty="0">
                <a:solidFill>
                  <a:srgbClr val="FEFEFE"/>
                </a:solidFill>
                <a:latin typeface="Arial"/>
                <a:cs typeface="Arial"/>
              </a:rPr>
              <a:t>in</a:t>
            </a:r>
            <a:r>
              <a:rPr sz="936" spc="37" dirty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sz="936" dirty="0">
                <a:solidFill>
                  <a:srgbClr val="FEFEFE"/>
                </a:solidFill>
                <a:latin typeface="Arial"/>
                <a:cs typeface="Arial"/>
              </a:rPr>
              <a:t>South</a:t>
            </a:r>
            <a:r>
              <a:rPr sz="936" spc="-22" dirty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sz="936" dirty="0">
                <a:solidFill>
                  <a:srgbClr val="FEFEFE"/>
                </a:solidFill>
                <a:latin typeface="Arial"/>
                <a:cs typeface="Arial"/>
              </a:rPr>
              <a:t>Africa's</a:t>
            </a:r>
            <a:r>
              <a:rPr sz="936" spc="34" dirty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sz="936" dirty="0">
                <a:solidFill>
                  <a:srgbClr val="FEFEFE"/>
                </a:solidFill>
                <a:latin typeface="Arial"/>
                <a:cs typeface="Arial"/>
              </a:rPr>
              <a:t>informal</a:t>
            </a:r>
            <a:r>
              <a:rPr sz="936" spc="37" dirty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sz="936" spc="-7" dirty="0">
                <a:solidFill>
                  <a:srgbClr val="FEFEFE"/>
                </a:solidFill>
                <a:latin typeface="Arial"/>
                <a:cs typeface="Arial"/>
              </a:rPr>
              <a:t>economy</a:t>
            </a:r>
            <a:endParaRPr sz="936" dirty="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0741" y="4941468"/>
            <a:ext cx="9027270" cy="7131"/>
          </a:xfrm>
          <a:custGeom>
            <a:avLst/>
            <a:gdLst/>
            <a:ahLst/>
            <a:cxnLst/>
            <a:rect l="l" t="t" r="r" b="b"/>
            <a:pathLst>
              <a:path w="12058650" h="9525">
                <a:moveTo>
                  <a:pt x="12058649" y="9524"/>
                </a:moveTo>
                <a:lnTo>
                  <a:pt x="0" y="9524"/>
                </a:lnTo>
                <a:lnTo>
                  <a:pt x="0" y="0"/>
                </a:lnTo>
                <a:lnTo>
                  <a:pt x="12058649" y="0"/>
                </a:lnTo>
                <a:lnTo>
                  <a:pt x="12058649" y="9524"/>
                </a:lnTo>
                <a:close/>
              </a:path>
            </a:pathLst>
          </a:custGeom>
          <a:solidFill>
            <a:srgbClr val="000000">
              <a:alpha val="10198"/>
            </a:srgbClr>
          </a:solidFill>
        </p:spPr>
        <p:txBody>
          <a:bodyPr wrap="square" lIns="0" tIns="0" rIns="0" bIns="0" rtlCol="0"/>
          <a:lstStyle/>
          <a:p>
            <a:endParaRPr sz="1347" dirty="0"/>
          </a:p>
        </p:txBody>
      </p:sp>
      <p:sp>
        <p:nvSpPr>
          <p:cNvPr id="11" name="object 11"/>
          <p:cNvSpPr txBox="1"/>
          <p:nvPr/>
        </p:nvSpPr>
        <p:spPr>
          <a:xfrm>
            <a:off x="407761" y="4974744"/>
            <a:ext cx="1208390" cy="104205"/>
          </a:xfrm>
          <a:prstGeom prst="rect">
            <a:avLst/>
          </a:prstGeom>
        </p:spPr>
        <p:txBody>
          <a:bodyPr vert="horz" wrap="square" lIns="0" tIns="11884" rIns="0" bIns="0" rtlCol="0">
            <a:spAutoFit/>
          </a:bodyPr>
          <a:lstStyle/>
          <a:p>
            <a:pPr marL="9507">
              <a:spcBef>
                <a:spcPts val="94"/>
              </a:spcBef>
            </a:pPr>
            <a:r>
              <a:rPr sz="599" dirty="0">
                <a:solidFill>
                  <a:srgbClr val="8B8B8B"/>
                </a:solidFill>
                <a:latin typeface="Arial"/>
                <a:cs typeface="Arial"/>
              </a:rPr>
              <a:t>Motala</a:t>
            </a:r>
            <a:r>
              <a:rPr sz="599" spc="22" dirty="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sz="599" dirty="0">
                <a:solidFill>
                  <a:srgbClr val="8B8B8B"/>
                </a:solidFill>
                <a:latin typeface="Arial"/>
                <a:cs typeface="Arial"/>
              </a:rPr>
              <a:t>et</a:t>
            </a:r>
            <a:r>
              <a:rPr sz="599" spc="22" dirty="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sz="599" dirty="0">
                <a:solidFill>
                  <a:srgbClr val="8B8B8B"/>
                </a:solidFill>
                <a:latin typeface="Arial"/>
                <a:cs typeface="Arial"/>
              </a:rPr>
              <a:t>al.,</a:t>
            </a:r>
            <a:r>
              <a:rPr sz="599" spc="22" dirty="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sz="599" dirty="0">
                <a:solidFill>
                  <a:srgbClr val="8B8B8B"/>
                </a:solidFill>
                <a:latin typeface="Arial"/>
                <a:cs typeface="Arial"/>
              </a:rPr>
              <a:t>2026</a:t>
            </a:r>
            <a:r>
              <a:rPr sz="599" spc="22" dirty="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sz="599" dirty="0">
                <a:solidFill>
                  <a:srgbClr val="8B8B8B"/>
                </a:solidFill>
                <a:latin typeface="Arial"/>
                <a:cs typeface="Arial"/>
              </a:rPr>
              <a:t>|</a:t>
            </a:r>
            <a:r>
              <a:rPr sz="599" spc="22" dirty="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sz="599" dirty="0">
                <a:solidFill>
                  <a:srgbClr val="8B8B8B"/>
                </a:solidFill>
                <a:latin typeface="Arial"/>
                <a:cs typeface="Arial"/>
              </a:rPr>
              <a:t>SASSA,</a:t>
            </a:r>
            <a:r>
              <a:rPr sz="599" spc="22" dirty="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sz="599" spc="-15" dirty="0">
                <a:solidFill>
                  <a:srgbClr val="8B8B8B"/>
                </a:solidFill>
                <a:latin typeface="Arial"/>
                <a:cs typeface="Arial"/>
              </a:rPr>
              <a:t>2022</a:t>
            </a:r>
            <a:endParaRPr sz="599" dirty="0">
              <a:latin typeface="Arial"/>
              <a:cs typeface="Arial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7B055E-B3EA-717A-7180-AAFA53028F3B}"/>
              </a:ext>
            </a:extLst>
          </p:cNvPr>
          <p:cNvSpPr txBox="1"/>
          <p:nvPr/>
        </p:nvSpPr>
        <p:spPr>
          <a:xfrm>
            <a:off x="474314" y="4041612"/>
            <a:ext cx="7658206" cy="613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7061" marR="99350" algn="ctr">
              <a:lnSpc>
                <a:spcPct val="125000"/>
              </a:lnSpc>
              <a:spcBef>
                <a:spcPts val="674"/>
              </a:spcBef>
              <a:buClr>
                <a:srgbClr val="1A3A5C"/>
              </a:buClr>
              <a:buSzPct val="111111"/>
              <a:tabLst>
                <a:tab pos="203930" algn="l"/>
              </a:tabLst>
            </a:pPr>
            <a:r>
              <a:rPr lang="en-US" sz="1400" b="1" i="1" dirty="0">
                <a:solidFill>
                  <a:schemeClr val="accent1"/>
                </a:solidFill>
              </a:rPr>
              <a:t>This paper asks: when the state cannot see someone, what does it cost, who bears these costs and what redress systems are available?</a:t>
            </a:r>
            <a:endParaRPr lang="en-US" sz="1400" i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C7E0B2-8C53-8E6C-6123-8AA6DDFE4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F97CA-D99F-AE2A-5F84-904A3AF38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450" y="87994"/>
            <a:ext cx="8216900" cy="841276"/>
          </a:xfrm>
        </p:spPr>
        <p:txBody>
          <a:bodyPr>
            <a:normAutofit fontScale="90000"/>
          </a:bodyPr>
          <a:lstStyle/>
          <a:p>
            <a:r>
              <a:rPr lang="en-US" sz="2700" dirty="0"/>
              <a:t>The</a:t>
            </a:r>
            <a:r>
              <a:rPr lang="en-US" sz="2700" spc="-34" dirty="0"/>
              <a:t> SRD </a:t>
            </a:r>
            <a:r>
              <a:rPr lang="en-US" sz="2700" spc="-30" dirty="0"/>
              <a:t>Digital System was d</a:t>
            </a:r>
            <a:r>
              <a:rPr lang="en-US" sz="2700" dirty="0"/>
              <a:t>esigned</a:t>
            </a:r>
            <a:r>
              <a:rPr lang="en-US" sz="2700" spc="-30" dirty="0"/>
              <a:t> on assumptions of who were the vulnerable workers </a:t>
            </a:r>
            <a:r>
              <a:rPr lang="en-US" sz="2700" spc="-34" dirty="0"/>
              <a:t>in </a:t>
            </a:r>
            <a:r>
              <a:rPr lang="en-US" sz="2400" spc="-34" dirty="0"/>
              <a:t>the economy</a:t>
            </a:r>
            <a:endParaRPr lang="en-ZA" sz="2400" dirty="0"/>
          </a:p>
        </p:txBody>
      </p:sp>
      <p:sp>
        <p:nvSpPr>
          <p:cNvPr id="8" name="object 10">
            <a:extLst>
              <a:ext uri="{FF2B5EF4-FFF2-40B4-BE49-F238E27FC236}">
                <a16:creationId xmlns:a16="http://schemas.microsoft.com/office/drawing/2014/main" id="{26BD96FF-05A2-63FE-76A1-926622614DFF}"/>
              </a:ext>
            </a:extLst>
          </p:cNvPr>
          <p:cNvSpPr txBox="1">
            <a:spLocks noGrp="1"/>
          </p:cNvSpPr>
          <p:nvPr>
            <p:ph sz="half" idx="1"/>
          </p:nvPr>
        </p:nvSpPr>
        <p:spPr>
          <a:xfrm>
            <a:off x="247650" y="1062434"/>
            <a:ext cx="3886200" cy="322381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vert="horz" wrap="square" lIns="0" tIns="9507" rIns="0" bIns="0" rtlCol="0">
            <a:spAutoFit/>
          </a:bodyPr>
          <a:lstStyle/>
          <a:p>
            <a:pPr marL="0" indent="0">
              <a:spcBef>
                <a:spcPts val="75"/>
              </a:spcBef>
              <a:buNone/>
            </a:pPr>
            <a:r>
              <a:rPr sz="1800" b="1" dirty="0">
                <a:solidFill>
                  <a:srgbClr val="1A3A5C"/>
                </a:solidFill>
                <a:latin typeface="Arial"/>
                <a:cs typeface="Arial"/>
              </a:rPr>
              <a:t>The</a:t>
            </a:r>
            <a:r>
              <a:rPr sz="1800" b="1" spc="-52" dirty="0">
                <a:solidFill>
                  <a:srgbClr val="1A3A5C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1A3A5C"/>
                </a:solidFill>
                <a:latin typeface="Arial"/>
                <a:cs typeface="Arial"/>
              </a:rPr>
              <a:t>Assumed </a:t>
            </a:r>
            <a:r>
              <a:rPr sz="1800" b="1" spc="-7" dirty="0">
                <a:solidFill>
                  <a:srgbClr val="1A3A5C"/>
                </a:solidFill>
                <a:latin typeface="Arial"/>
                <a:cs typeface="Arial"/>
              </a:rPr>
              <a:t>Worker</a:t>
            </a:r>
            <a:endParaRPr sz="1800" dirty="0">
              <a:latin typeface="Arial"/>
              <a:cs typeface="Arial"/>
            </a:endParaRPr>
          </a:p>
          <a:p>
            <a:pPr marL="0" indent="0">
              <a:buNone/>
            </a:pPr>
            <a:r>
              <a:rPr sz="1500" b="1" spc="45" dirty="0">
                <a:solidFill>
                  <a:srgbClr val="596474"/>
                </a:solidFill>
                <a:latin typeface="Arial"/>
                <a:cs typeface="Arial"/>
              </a:rPr>
              <a:t>BANK</a:t>
            </a:r>
            <a:r>
              <a:rPr sz="1500" b="1" spc="97" dirty="0">
                <a:solidFill>
                  <a:srgbClr val="596474"/>
                </a:solidFill>
                <a:latin typeface="Arial"/>
                <a:cs typeface="Arial"/>
              </a:rPr>
              <a:t> </a:t>
            </a:r>
            <a:r>
              <a:rPr sz="1500" b="1" spc="45" dirty="0">
                <a:solidFill>
                  <a:srgbClr val="596474"/>
                </a:solidFill>
                <a:latin typeface="Arial"/>
                <a:cs typeface="Arial"/>
              </a:rPr>
              <a:t>ACCOUNT</a:t>
            </a:r>
            <a:r>
              <a:rPr lang="en-US" sz="1500" b="1" spc="45" dirty="0">
                <a:solidFill>
                  <a:srgbClr val="596474"/>
                </a:solidFill>
                <a:latin typeface="Arial"/>
                <a:cs typeface="Arial"/>
              </a:rPr>
              <a:t>: </a:t>
            </a:r>
            <a:r>
              <a:rPr sz="1500" dirty="0">
                <a:solidFill>
                  <a:srgbClr val="2D3748"/>
                </a:solidFill>
                <a:latin typeface="Arial"/>
                <a:cs typeface="Arial"/>
              </a:rPr>
              <a:t>Personal formal bank account registered in own </a:t>
            </a:r>
            <a:r>
              <a:rPr sz="1500" spc="-15" dirty="0">
                <a:solidFill>
                  <a:srgbClr val="2D3748"/>
                </a:solidFill>
                <a:latin typeface="Arial"/>
                <a:cs typeface="Arial"/>
              </a:rPr>
              <a:t>name</a:t>
            </a:r>
            <a:endParaRPr sz="1500" dirty="0">
              <a:latin typeface="Arial"/>
              <a:cs typeface="Arial"/>
            </a:endParaRPr>
          </a:p>
          <a:p>
            <a:pPr>
              <a:spcBef>
                <a:spcPts val="730"/>
              </a:spcBef>
            </a:pPr>
            <a:endParaRPr sz="1500" dirty="0">
              <a:latin typeface="Arial"/>
              <a:cs typeface="Arial"/>
            </a:endParaRPr>
          </a:p>
          <a:p>
            <a:pPr marL="0" indent="0">
              <a:buNone/>
            </a:pPr>
            <a:r>
              <a:rPr sz="1500" b="1" spc="49" dirty="0">
                <a:solidFill>
                  <a:srgbClr val="596474"/>
                </a:solidFill>
                <a:latin typeface="Arial"/>
                <a:cs typeface="Arial"/>
              </a:rPr>
              <a:t>PHONE</a:t>
            </a:r>
            <a:r>
              <a:rPr sz="1500" b="1" spc="127" dirty="0">
                <a:solidFill>
                  <a:srgbClr val="596474"/>
                </a:solidFill>
                <a:latin typeface="Arial"/>
                <a:cs typeface="Arial"/>
              </a:rPr>
              <a:t> </a:t>
            </a:r>
            <a:r>
              <a:rPr sz="1500" b="1" spc="45" dirty="0">
                <a:solidFill>
                  <a:srgbClr val="596474"/>
                </a:solidFill>
                <a:latin typeface="Arial"/>
                <a:cs typeface="Arial"/>
              </a:rPr>
              <a:t>IDENTITY</a:t>
            </a:r>
            <a:r>
              <a:rPr lang="en-US" sz="1500" b="1" spc="45" dirty="0">
                <a:solidFill>
                  <a:srgbClr val="596474"/>
                </a:solidFill>
                <a:latin typeface="Arial"/>
                <a:cs typeface="Arial"/>
              </a:rPr>
              <a:t>: </a:t>
            </a:r>
            <a:r>
              <a:rPr sz="1500" dirty="0">
                <a:solidFill>
                  <a:srgbClr val="2D3748"/>
                </a:solidFill>
                <a:latin typeface="Arial"/>
                <a:cs typeface="Arial"/>
              </a:rPr>
              <a:t>SIM card registered in own name, individual </a:t>
            </a:r>
            <a:r>
              <a:rPr sz="1500" spc="-7" dirty="0">
                <a:solidFill>
                  <a:srgbClr val="2D3748"/>
                </a:solidFill>
                <a:latin typeface="Arial"/>
                <a:cs typeface="Arial"/>
              </a:rPr>
              <a:t>account</a:t>
            </a:r>
            <a:endParaRPr sz="1500" dirty="0">
              <a:latin typeface="Arial"/>
              <a:cs typeface="Arial"/>
            </a:endParaRPr>
          </a:p>
          <a:p>
            <a:pPr>
              <a:spcBef>
                <a:spcPts val="734"/>
              </a:spcBef>
            </a:pPr>
            <a:endParaRPr sz="1500" dirty="0">
              <a:latin typeface="Arial"/>
              <a:cs typeface="Arial"/>
            </a:endParaRPr>
          </a:p>
          <a:p>
            <a:pPr marL="0" indent="0">
              <a:buNone/>
            </a:pPr>
            <a:r>
              <a:rPr sz="1500" b="1" spc="45" dirty="0">
                <a:solidFill>
                  <a:srgbClr val="596474"/>
                </a:solidFill>
                <a:latin typeface="Arial"/>
                <a:cs typeface="Arial"/>
              </a:rPr>
              <a:t>ADDRESS</a:t>
            </a:r>
            <a:r>
              <a:rPr lang="en-US" sz="1500" b="1" spc="45" dirty="0">
                <a:solidFill>
                  <a:srgbClr val="596474"/>
                </a:solidFill>
                <a:latin typeface="Arial"/>
                <a:cs typeface="Arial"/>
              </a:rPr>
              <a:t>: </a:t>
            </a:r>
            <a:r>
              <a:rPr sz="1500" dirty="0">
                <a:solidFill>
                  <a:srgbClr val="2D3748"/>
                </a:solidFill>
                <a:latin typeface="Arial"/>
                <a:cs typeface="Arial"/>
              </a:rPr>
              <a:t>Fixed physical address verifiable in state </a:t>
            </a:r>
            <a:r>
              <a:rPr sz="1500" spc="-7" dirty="0">
                <a:solidFill>
                  <a:srgbClr val="2D3748"/>
                </a:solidFill>
                <a:latin typeface="Arial"/>
                <a:cs typeface="Arial"/>
              </a:rPr>
              <a:t>records</a:t>
            </a:r>
            <a:endParaRPr sz="1500" dirty="0">
              <a:latin typeface="Arial"/>
              <a:cs typeface="Arial"/>
            </a:endParaRPr>
          </a:p>
          <a:p>
            <a:pPr>
              <a:spcBef>
                <a:spcPts val="730"/>
              </a:spcBef>
            </a:pPr>
            <a:endParaRPr sz="1500" dirty="0">
              <a:latin typeface="Arial"/>
              <a:cs typeface="Arial"/>
            </a:endParaRPr>
          </a:p>
          <a:p>
            <a:pPr marL="0" indent="0">
              <a:buNone/>
            </a:pPr>
            <a:r>
              <a:rPr sz="1500" b="1" spc="56" dirty="0">
                <a:solidFill>
                  <a:srgbClr val="596474"/>
                </a:solidFill>
                <a:latin typeface="Arial"/>
                <a:cs typeface="Arial"/>
              </a:rPr>
              <a:t>EMPLOYMENT</a:t>
            </a:r>
            <a:r>
              <a:rPr sz="1500" b="1" spc="131" dirty="0">
                <a:solidFill>
                  <a:srgbClr val="596474"/>
                </a:solidFill>
                <a:latin typeface="Arial"/>
                <a:cs typeface="Arial"/>
              </a:rPr>
              <a:t> </a:t>
            </a:r>
            <a:r>
              <a:rPr sz="1500" b="1" spc="-7" dirty="0">
                <a:solidFill>
                  <a:srgbClr val="596474"/>
                </a:solidFill>
                <a:latin typeface="Arial"/>
                <a:cs typeface="Arial"/>
              </a:rPr>
              <a:t>STATUS</a:t>
            </a:r>
            <a:r>
              <a:rPr lang="en-US" sz="1500" b="1" spc="-7" dirty="0">
                <a:solidFill>
                  <a:srgbClr val="596474"/>
                </a:solidFill>
                <a:latin typeface="Arial"/>
                <a:cs typeface="Arial"/>
              </a:rPr>
              <a:t>: </a:t>
            </a:r>
            <a:r>
              <a:rPr sz="1500" dirty="0">
                <a:solidFill>
                  <a:srgbClr val="2D3748"/>
                </a:solidFill>
                <a:latin typeface="Arial"/>
                <a:cs typeface="Arial"/>
              </a:rPr>
              <a:t>No formal payroll income — easily verified as </a:t>
            </a:r>
            <a:r>
              <a:rPr sz="1500" spc="-7" dirty="0">
                <a:solidFill>
                  <a:srgbClr val="2D3748"/>
                </a:solidFill>
                <a:latin typeface="Arial"/>
                <a:cs typeface="Arial"/>
              </a:rPr>
              <a:t>unemployed</a:t>
            </a:r>
            <a:endParaRPr sz="1500" dirty="0">
              <a:latin typeface="Arial"/>
              <a:cs typeface="Arial"/>
            </a:endParaRPr>
          </a:p>
        </p:txBody>
      </p:sp>
      <p:sp>
        <p:nvSpPr>
          <p:cNvPr id="13" name="object 15">
            <a:extLst>
              <a:ext uri="{FF2B5EF4-FFF2-40B4-BE49-F238E27FC236}">
                <a16:creationId xmlns:a16="http://schemas.microsoft.com/office/drawing/2014/main" id="{A445B403-F4E9-B69F-9A7F-332AB888556E}"/>
              </a:ext>
            </a:extLst>
          </p:cNvPr>
          <p:cNvSpPr txBox="1">
            <a:spLocks noGrp="1"/>
          </p:cNvSpPr>
          <p:nvPr>
            <p:ph sz="half" idx="2"/>
          </p:nvPr>
        </p:nvSpPr>
        <p:spPr>
          <a:xfrm>
            <a:off x="4673600" y="1062434"/>
            <a:ext cx="4140200" cy="326294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wrap="square" lIns="0" tIns="12700" rIns="0" bIns="0" rtlCol="0">
            <a:spAutoFit/>
          </a:bodyPr>
          <a:lstStyle/>
          <a:p>
            <a:pPr marL="0" indent="0">
              <a:spcBef>
                <a:spcPts val="100"/>
              </a:spcBef>
              <a:buFont typeface="Arial" panose="020B0604020202020204" pitchFamily="34" charset="0"/>
              <a:buNone/>
            </a:pPr>
            <a:r>
              <a:rPr sz="1800" b="1" dirty="0">
                <a:solidFill>
                  <a:schemeClr val="accent3"/>
                </a:solidFill>
                <a:latin typeface="Arial"/>
                <a:cs typeface="Arial"/>
              </a:rPr>
              <a:t>The Real Informal Worker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1500" b="1" dirty="0">
              <a:solidFill>
                <a:srgbClr val="1A3A5C"/>
              </a:solidFill>
              <a:latin typeface="Arial"/>
              <a:cs typeface="Arial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sz="1500" b="1" dirty="0">
                <a:solidFill>
                  <a:srgbClr val="1A3A5C"/>
                </a:solidFill>
                <a:latin typeface="Arial"/>
                <a:cs typeface="Arial"/>
              </a:rPr>
              <a:t>BANK ACCOUNT</a:t>
            </a:r>
            <a:r>
              <a:rPr lang="en-US" sz="1500" b="1" dirty="0">
                <a:solidFill>
                  <a:srgbClr val="1A3A5C"/>
                </a:solidFill>
                <a:latin typeface="Arial"/>
                <a:cs typeface="Arial"/>
              </a:rPr>
              <a:t>: </a:t>
            </a:r>
            <a:r>
              <a:rPr sz="1500" dirty="0">
                <a:solidFill>
                  <a:srgbClr val="1A3A5C"/>
                </a:solidFill>
                <a:latin typeface="Arial"/>
                <a:cs typeface="Arial"/>
              </a:rPr>
              <a:t>Shared, family, or mobile-wallet accounts — cash earnings</a:t>
            </a:r>
            <a:endParaRPr lang="en-US" sz="1500" dirty="0">
              <a:solidFill>
                <a:srgbClr val="1A3A5C"/>
              </a:solidFill>
              <a:latin typeface="Arial"/>
              <a:cs typeface="Arial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sz="1500" dirty="0">
              <a:solidFill>
                <a:srgbClr val="1A3A5C"/>
              </a:solidFill>
              <a:latin typeface="Arial"/>
              <a:cs typeface="Arial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sz="1500" b="1" dirty="0">
                <a:solidFill>
                  <a:srgbClr val="1A3A5C"/>
                </a:solidFill>
                <a:latin typeface="Arial"/>
                <a:cs typeface="Arial"/>
              </a:rPr>
              <a:t>PHONE IDENTITY</a:t>
            </a:r>
            <a:r>
              <a:rPr lang="en-US" sz="1500" b="1" dirty="0">
                <a:solidFill>
                  <a:srgbClr val="1A3A5C"/>
                </a:solidFill>
                <a:latin typeface="Arial"/>
                <a:cs typeface="Arial"/>
              </a:rPr>
              <a:t>: </a:t>
            </a:r>
            <a:r>
              <a:rPr lang="en-US" sz="1500" dirty="0">
                <a:solidFill>
                  <a:srgbClr val="1A3A5C"/>
                </a:solidFill>
                <a:latin typeface="Arial"/>
                <a:cs typeface="Arial"/>
              </a:rPr>
              <a:t>Often </a:t>
            </a:r>
            <a:r>
              <a:rPr sz="1500" dirty="0">
                <a:solidFill>
                  <a:srgbClr val="1A3A5C"/>
                </a:solidFill>
                <a:latin typeface="Arial"/>
                <a:cs typeface="Arial"/>
              </a:rPr>
              <a:t>SIM registered to husband, parent, or borrowed from kin</a:t>
            </a:r>
            <a:endParaRPr lang="en-US" sz="1500" dirty="0">
              <a:solidFill>
                <a:srgbClr val="1A3A5C"/>
              </a:solidFill>
              <a:latin typeface="Arial"/>
              <a:cs typeface="Arial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sz="1500" dirty="0">
              <a:solidFill>
                <a:srgbClr val="1A3A5C"/>
              </a:solidFill>
              <a:latin typeface="Arial"/>
              <a:cs typeface="Arial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sz="1500" b="1" dirty="0">
                <a:solidFill>
                  <a:srgbClr val="1A3A5C"/>
                </a:solidFill>
                <a:latin typeface="Arial"/>
                <a:cs typeface="Arial"/>
              </a:rPr>
              <a:t>ADDRESS</a:t>
            </a:r>
            <a:r>
              <a:rPr lang="en-US" sz="1500" b="1" dirty="0">
                <a:solidFill>
                  <a:srgbClr val="1A3A5C"/>
                </a:solidFill>
                <a:latin typeface="Arial"/>
                <a:cs typeface="Arial"/>
              </a:rPr>
              <a:t>: </a:t>
            </a:r>
            <a:r>
              <a:rPr sz="1500" dirty="0">
                <a:solidFill>
                  <a:srgbClr val="1A3A5C"/>
                </a:solidFill>
                <a:latin typeface="Arial"/>
                <a:cs typeface="Arial"/>
              </a:rPr>
              <a:t>Informal settlement, shared dwelling, no formal street address</a:t>
            </a:r>
            <a:endParaRPr lang="en-US" sz="1500" dirty="0">
              <a:solidFill>
                <a:srgbClr val="1A3A5C"/>
              </a:solidFill>
              <a:latin typeface="Arial"/>
              <a:cs typeface="Arial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sz="1500" dirty="0">
              <a:solidFill>
                <a:srgbClr val="1A3A5C"/>
              </a:solidFill>
              <a:latin typeface="Arial"/>
              <a:cs typeface="Arial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sz="1500" b="1" dirty="0">
                <a:solidFill>
                  <a:srgbClr val="1A3A5C"/>
                </a:solidFill>
                <a:latin typeface="Arial"/>
                <a:cs typeface="Arial"/>
              </a:rPr>
              <a:t>EMPLOYMENT STATUS</a:t>
            </a:r>
            <a:r>
              <a:rPr lang="en-US" sz="1500" b="1" dirty="0">
                <a:solidFill>
                  <a:srgbClr val="1A3A5C"/>
                </a:solidFill>
                <a:latin typeface="Arial"/>
                <a:cs typeface="Arial"/>
              </a:rPr>
              <a:t>: </a:t>
            </a:r>
            <a:r>
              <a:rPr sz="1500" dirty="0">
                <a:solidFill>
                  <a:srgbClr val="1A3A5C"/>
                </a:solidFill>
                <a:latin typeface="Arial"/>
                <a:cs typeface="Arial"/>
              </a:rPr>
              <a:t>Intermittent cash earnings trigger false "employed" flags in bank data</a:t>
            </a:r>
          </a:p>
        </p:txBody>
      </p:sp>
    </p:spTree>
    <p:extLst>
      <p:ext uri="{BB962C8B-B14F-4D97-AF65-F5344CB8AC3E}">
        <p14:creationId xmlns:p14="http://schemas.microsoft.com/office/powerpoint/2010/main" val="10034000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C223901-315B-6A5B-2708-1A9E789D7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652" y="1519216"/>
            <a:ext cx="4436498" cy="938234"/>
          </a:xfrm>
        </p:spPr>
        <p:txBody>
          <a:bodyPr/>
          <a:lstStyle/>
          <a:p>
            <a:pPr algn="ctr"/>
            <a:r>
              <a:rPr lang="en-US" dirty="0"/>
              <a:t>Findings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2077233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697" y="-4133"/>
            <a:ext cx="9084315" cy="5133993"/>
            <a:chOff x="0" y="0"/>
            <a:chExt cx="1213485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12"/>
              <a:ext cx="12134850" cy="6858000"/>
            </a:xfrm>
            <a:custGeom>
              <a:avLst/>
              <a:gdLst/>
              <a:ahLst/>
              <a:cxnLst/>
              <a:rect l="l" t="t" r="r" b="b"/>
              <a:pathLst>
                <a:path w="12134850" h="6858000">
                  <a:moveTo>
                    <a:pt x="12134837" y="0"/>
                  </a:moveTo>
                  <a:lnTo>
                    <a:pt x="76187" y="0"/>
                  </a:lnTo>
                  <a:lnTo>
                    <a:pt x="0" y="0"/>
                  </a:lnTo>
                  <a:lnTo>
                    <a:pt x="0" y="6857987"/>
                  </a:lnTo>
                  <a:lnTo>
                    <a:pt x="76187" y="6857987"/>
                  </a:lnTo>
                  <a:lnTo>
                    <a:pt x="76187" y="1200150"/>
                  </a:lnTo>
                  <a:lnTo>
                    <a:pt x="12134837" y="1200150"/>
                  </a:lnTo>
                  <a:lnTo>
                    <a:pt x="12134837" y="0"/>
                  </a:lnTo>
                  <a:close/>
                </a:path>
              </a:pathLst>
            </a:custGeom>
            <a:solidFill>
              <a:srgbClr val="1A3A5C"/>
            </a:solidFill>
          </p:spPr>
          <p:txBody>
            <a:bodyPr wrap="square" lIns="0" tIns="0" rIns="0" bIns="0" rtlCol="0"/>
            <a:lstStyle/>
            <a:p>
              <a:endParaRPr sz="1347" dirty="0"/>
            </a:p>
          </p:txBody>
        </p:sp>
        <p:sp>
          <p:nvSpPr>
            <p:cNvPr id="4" name="object 4"/>
            <p:cNvSpPr/>
            <p:nvPr/>
          </p:nvSpPr>
          <p:spPr>
            <a:xfrm>
              <a:off x="76199" y="1162050"/>
              <a:ext cx="12058650" cy="38100"/>
            </a:xfrm>
            <a:custGeom>
              <a:avLst/>
              <a:gdLst/>
              <a:ahLst/>
              <a:cxnLst/>
              <a:rect l="l" t="t" r="r" b="b"/>
              <a:pathLst>
                <a:path w="12058650" h="38100">
                  <a:moveTo>
                    <a:pt x="1205864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2058649" y="0"/>
                  </a:lnTo>
                  <a:lnTo>
                    <a:pt x="12058649" y="38099"/>
                  </a:lnTo>
                  <a:close/>
                </a:path>
              </a:pathLst>
            </a:custGeom>
            <a:solidFill>
              <a:srgbClr val="C12F26"/>
            </a:solidFill>
          </p:spPr>
          <p:txBody>
            <a:bodyPr wrap="square" lIns="0" tIns="0" rIns="0" bIns="0" rtlCol="0"/>
            <a:lstStyle/>
            <a:p>
              <a:endParaRPr sz="1347" dirty="0"/>
            </a:p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474314" y="10037"/>
            <a:ext cx="8339486" cy="741464"/>
          </a:xfrm>
          <a:prstGeom prst="rect">
            <a:avLst/>
          </a:prstGeom>
        </p:spPr>
        <p:txBody>
          <a:bodyPr vert="horz" wrap="square" lIns="0" tIns="124693" rIns="0" bIns="0" rtlCol="0" anchor="ctr">
            <a:spAutoFit/>
          </a:bodyPr>
          <a:lstStyle/>
          <a:p>
            <a:pPr marL="80811" marR="3803">
              <a:lnSpc>
                <a:spcPts val="2417"/>
              </a:lnSpc>
              <a:spcBef>
                <a:spcPts val="153"/>
              </a:spcBef>
            </a:pPr>
            <a:r>
              <a:rPr sz="2400" dirty="0"/>
              <a:t>Having</a:t>
            </a:r>
            <a:r>
              <a:rPr sz="2400" spc="-11" dirty="0"/>
              <a:t> </a:t>
            </a:r>
            <a:r>
              <a:rPr sz="2400" dirty="0"/>
              <a:t>a</a:t>
            </a:r>
            <a:r>
              <a:rPr sz="2400" spc="-11" dirty="0"/>
              <a:t> </a:t>
            </a:r>
            <a:r>
              <a:rPr sz="2400" dirty="0"/>
              <a:t>Phone</a:t>
            </a:r>
            <a:r>
              <a:rPr sz="2400" spc="-7" dirty="0"/>
              <a:t> </a:t>
            </a:r>
            <a:r>
              <a:rPr sz="2400" dirty="0"/>
              <a:t>Is</a:t>
            </a:r>
            <a:r>
              <a:rPr sz="2400" spc="-11" dirty="0"/>
              <a:t> </a:t>
            </a:r>
            <a:r>
              <a:rPr sz="2400" dirty="0"/>
              <a:t>Not</a:t>
            </a:r>
            <a:r>
              <a:rPr sz="2400" spc="-11" dirty="0"/>
              <a:t> </a:t>
            </a:r>
            <a:r>
              <a:rPr sz="2400" dirty="0"/>
              <a:t>Enough</a:t>
            </a:r>
            <a:r>
              <a:rPr sz="2400" spc="-7" dirty="0"/>
              <a:t> </a:t>
            </a:r>
            <a:r>
              <a:rPr sz="2400" dirty="0"/>
              <a:t>—</a:t>
            </a:r>
            <a:r>
              <a:rPr sz="2400" spc="-11" dirty="0"/>
              <a:t> </a:t>
            </a:r>
            <a:r>
              <a:rPr sz="2400" dirty="0"/>
              <a:t>The</a:t>
            </a:r>
            <a:r>
              <a:rPr sz="2400" spc="-11" dirty="0"/>
              <a:t> </a:t>
            </a:r>
            <a:r>
              <a:rPr sz="2400" dirty="0"/>
              <a:t>System</a:t>
            </a:r>
            <a:r>
              <a:rPr sz="2400" spc="-7" dirty="0"/>
              <a:t> </a:t>
            </a:r>
            <a:r>
              <a:rPr sz="2400" dirty="0"/>
              <a:t>Demands</a:t>
            </a:r>
            <a:r>
              <a:rPr sz="2400" spc="-11" dirty="0"/>
              <a:t> </a:t>
            </a:r>
            <a:r>
              <a:rPr sz="2400" dirty="0"/>
              <a:t>a</a:t>
            </a:r>
            <a:r>
              <a:rPr sz="2400" spc="-11" dirty="0"/>
              <a:t> </a:t>
            </a:r>
            <a:r>
              <a:rPr sz="2400" spc="-7" dirty="0"/>
              <a:t>Formal </a:t>
            </a:r>
            <a:r>
              <a:rPr sz="2400" dirty="0"/>
              <a:t>Data </a:t>
            </a:r>
            <a:r>
              <a:rPr sz="2400" spc="-7" dirty="0"/>
              <a:t>Trail</a:t>
            </a:r>
          </a:p>
        </p:txBody>
      </p:sp>
      <p:sp>
        <p:nvSpPr>
          <p:cNvPr id="6" name="object 6"/>
          <p:cNvSpPr/>
          <p:nvPr/>
        </p:nvSpPr>
        <p:spPr>
          <a:xfrm>
            <a:off x="366879" y="1013621"/>
            <a:ext cx="4321110" cy="192525"/>
          </a:xfrm>
          <a:custGeom>
            <a:avLst/>
            <a:gdLst/>
            <a:ahLst/>
            <a:cxnLst/>
            <a:rect l="l" t="t" r="r" b="b"/>
            <a:pathLst>
              <a:path w="5772150" h="257175">
                <a:moveTo>
                  <a:pt x="5739101" y="257174"/>
                </a:moveTo>
                <a:lnTo>
                  <a:pt x="33047" y="257174"/>
                </a:lnTo>
                <a:lnTo>
                  <a:pt x="28187" y="256207"/>
                </a:lnTo>
                <a:lnTo>
                  <a:pt x="966" y="228987"/>
                </a:lnTo>
                <a:lnTo>
                  <a:pt x="0" y="224127"/>
                </a:lnTo>
                <a:lnTo>
                  <a:pt x="0" y="219074"/>
                </a:lnTo>
                <a:lnTo>
                  <a:pt x="0" y="33047"/>
                </a:lnTo>
                <a:lnTo>
                  <a:pt x="28187" y="966"/>
                </a:lnTo>
                <a:lnTo>
                  <a:pt x="33047" y="0"/>
                </a:lnTo>
                <a:lnTo>
                  <a:pt x="5739101" y="0"/>
                </a:lnTo>
                <a:lnTo>
                  <a:pt x="5771182" y="28187"/>
                </a:lnTo>
                <a:lnTo>
                  <a:pt x="5772149" y="33047"/>
                </a:lnTo>
                <a:lnTo>
                  <a:pt x="5772149" y="224127"/>
                </a:lnTo>
                <a:lnTo>
                  <a:pt x="5743961" y="256207"/>
                </a:lnTo>
                <a:lnTo>
                  <a:pt x="5739101" y="257174"/>
                </a:lnTo>
                <a:close/>
              </a:path>
            </a:pathLst>
          </a:custGeom>
          <a:solidFill>
            <a:srgbClr val="C12F26"/>
          </a:solidFill>
        </p:spPr>
        <p:txBody>
          <a:bodyPr wrap="square" lIns="0" tIns="0" rIns="0" bIns="0" rtlCol="0"/>
          <a:lstStyle/>
          <a:p>
            <a:endParaRPr sz="1347" dirty="0"/>
          </a:p>
        </p:txBody>
      </p:sp>
      <p:sp>
        <p:nvSpPr>
          <p:cNvPr id="7" name="object 7"/>
          <p:cNvSpPr txBox="1"/>
          <p:nvPr/>
        </p:nvSpPr>
        <p:spPr>
          <a:xfrm>
            <a:off x="375670" y="996371"/>
            <a:ext cx="4314455" cy="1353521"/>
          </a:xfrm>
          <a:prstGeom prst="rect">
            <a:avLst/>
          </a:prstGeom>
        </p:spPr>
        <p:txBody>
          <a:bodyPr vert="horz" wrap="square" lIns="0" tIns="11884" rIns="0" bIns="0" rtlCol="0">
            <a:spAutoFit/>
          </a:bodyPr>
          <a:lstStyle/>
          <a:p>
            <a:pPr marL="108858">
              <a:spcBef>
                <a:spcPts val="94"/>
              </a:spcBef>
            </a:pPr>
            <a:r>
              <a:rPr sz="1400" b="1" spc="52" dirty="0">
                <a:solidFill>
                  <a:srgbClr val="FFFFFF"/>
                </a:solidFill>
                <a:latin typeface="Arial"/>
                <a:cs typeface="Arial"/>
              </a:rPr>
              <a:t>FINDING</a:t>
            </a:r>
            <a:r>
              <a:rPr sz="1400" b="1" spc="1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37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1400" dirty="0">
              <a:latin typeface="Arial"/>
              <a:cs typeface="Arial"/>
            </a:endParaRPr>
          </a:p>
          <a:p>
            <a:pPr>
              <a:spcBef>
                <a:spcPts val="64"/>
              </a:spcBef>
            </a:pPr>
            <a:endParaRPr sz="823" dirty="0">
              <a:latin typeface="Arial"/>
              <a:cs typeface="Arial"/>
            </a:endParaRPr>
          </a:p>
          <a:p>
            <a:pPr marL="9507" marR="3803">
              <a:lnSpc>
                <a:spcPct val="116700"/>
              </a:lnSpc>
              <a:spcBef>
                <a:spcPts val="4"/>
              </a:spcBef>
            </a:pPr>
            <a:r>
              <a:rPr sz="1200" b="1" dirty="0">
                <a:solidFill>
                  <a:srgbClr val="1A3A5C"/>
                </a:solidFill>
                <a:latin typeface="Arial"/>
                <a:cs typeface="Arial"/>
              </a:rPr>
              <a:t>Our</a:t>
            </a:r>
            <a:r>
              <a:rPr sz="1200" b="1" spc="-7" dirty="0">
                <a:solidFill>
                  <a:srgbClr val="1A3A5C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A3A5C"/>
                </a:solidFill>
                <a:latin typeface="Arial"/>
                <a:cs typeface="Arial"/>
              </a:rPr>
              <a:t>participants</a:t>
            </a:r>
            <a:r>
              <a:rPr sz="1200" b="1" spc="-7" dirty="0">
                <a:solidFill>
                  <a:srgbClr val="1A3A5C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A3A5C"/>
                </a:solidFill>
                <a:latin typeface="Arial"/>
                <a:cs typeface="Arial"/>
              </a:rPr>
              <a:t>were</a:t>
            </a:r>
            <a:r>
              <a:rPr sz="1200" b="1" spc="-7" dirty="0">
                <a:solidFill>
                  <a:srgbClr val="1A3A5C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A3A5C"/>
                </a:solidFill>
                <a:latin typeface="Arial"/>
                <a:cs typeface="Arial"/>
              </a:rPr>
              <a:t>digitally</a:t>
            </a:r>
            <a:r>
              <a:rPr sz="1200" b="1" spc="-4" dirty="0">
                <a:solidFill>
                  <a:srgbClr val="1A3A5C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A3A5C"/>
                </a:solidFill>
                <a:latin typeface="Arial"/>
                <a:cs typeface="Arial"/>
              </a:rPr>
              <a:t>active</a:t>
            </a:r>
            <a:r>
              <a:rPr sz="1200" b="1" spc="-7" dirty="0">
                <a:solidFill>
                  <a:srgbClr val="1A3A5C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A3A5C"/>
                </a:solidFill>
                <a:latin typeface="Arial"/>
                <a:cs typeface="Arial"/>
              </a:rPr>
              <a:t>—</a:t>
            </a:r>
            <a:r>
              <a:rPr sz="1200" b="1" spc="-7" dirty="0">
                <a:solidFill>
                  <a:srgbClr val="1A3A5C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A3A5C"/>
                </a:solidFill>
                <a:latin typeface="Arial"/>
                <a:cs typeface="Arial"/>
              </a:rPr>
              <a:t>but</a:t>
            </a:r>
            <a:r>
              <a:rPr sz="1200" b="1" spc="-4" dirty="0">
                <a:solidFill>
                  <a:srgbClr val="1A3A5C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A3A5C"/>
                </a:solidFill>
                <a:latin typeface="Arial"/>
                <a:cs typeface="Arial"/>
              </a:rPr>
              <a:t>digitally</a:t>
            </a:r>
            <a:r>
              <a:rPr sz="1200" b="1" spc="-7" dirty="0">
                <a:solidFill>
                  <a:srgbClr val="1A3A5C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A3A5C"/>
                </a:solidFill>
                <a:latin typeface="Arial"/>
                <a:cs typeface="Arial"/>
              </a:rPr>
              <a:t>invisible</a:t>
            </a:r>
            <a:r>
              <a:rPr sz="1200" b="1" spc="-7" dirty="0">
                <a:solidFill>
                  <a:srgbClr val="1A3A5C"/>
                </a:solidFill>
                <a:latin typeface="Arial"/>
                <a:cs typeface="Arial"/>
              </a:rPr>
              <a:t> </a:t>
            </a:r>
            <a:r>
              <a:rPr sz="1200" b="1" spc="-19" dirty="0">
                <a:solidFill>
                  <a:srgbClr val="1A3A5C"/>
                </a:solidFill>
                <a:latin typeface="Arial"/>
                <a:cs typeface="Arial"/>
              </a:rPr>
              <a:t>to </a:t>
            </a:r>
            <a:r>
              <a:rPr sz="1200" b="1" dirty="0">
                <a:solidFill>
                  <a:srgbClr val="1A3A5C"/>
                </a:solidFill>
                <a:latin typeface="Arial"/>
                <a:cs typeface="Arial"/>
              </a:rPr>
              <a:t>state</a:t>
            </a:r>
            <a:r>
              <a:rPr sz="1200" b="1" spc="-15" dirty="0">
                <a:solidFill>
                  <a:srgbClr val="1A3A5C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A3A5C"/>
                </a:solidFill>
                <a:latin typeface="Arial"/>
                <a:cs typeface="Arial"/>
              </a:rPr>
              <a:t>eligibility</a:t>
            </a:r>
            <a:r>
              <a:rPr sz="1200" b="1" spc="-15" dirty="0">
                <a:solidFill>
                  <a:srgbClr val="1A3A5C"/>
                </a:solidFill>
                <a:latin typeface="Arial"/>
                <a:cs typeface="Arial"/>
              </a:rPr>
              <a:t> </a:t>
            </a:r>
            <a:r>
              <a:rPr sz="1200" b="1" spc="-7" dirty="0">
                <a:solidFill>
                  <a:srgbClr val="1A3A5C"/>
                </a:solidFill>
                <a:latin typeface="Arial"/>
                <a:cs typeface="Arial"/>
              </a:rPr>
              <a:t>systems</a:t>
            </a:r>
            <a:endParaRPr sz="1200" dirty="0">
              <a:latin typeface="Arial"/>
              <a:cs typeface="Arial"/>
            </a:endParaRPr>
          </a:p>
          <a:p>
            <a:pPr marL="9507" marR="319918">
              <a:lnSpc>
                <a:spcPct val="125000"/>
              </a:lnSpc>
              <a:spcBef>
                <a:spcPts val="876"/>
              </a:spcBef>
            </a:pP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The SRD application imposed a "triple lock" that most women </a:t>
            </a:r>
            <a:r>
              <a:rPr sz="1200" spc="-7" dirty="0">
                <a:solidFill>
                  <a:srgbClr val="2D3748"/>
                </a:solidFill>
                <a:latin typeface="Arial"/>
                <a:cs typeface="Arial"/>
              </a:rPr>
              <a:t>informal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workers could not </a:t>
            </a:r>
            <a:r>
              <a:rPr sz="1200" spc="-7" dirty="0">
                <a:solidFill>
                  <a:srgbClr val="2D3748"/>
                </a:solidFill>
                <a:latin typeface="Arial"/>
                <a:cs typeface="Arial"/>
              </a:rPr>
              <a:t>open:</a:t>
            </a:r>
            <a:endParaRPr sz="1200" dirty="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60742" y="1029801"/>
            <a:ext cx="9027270" cy="3964583"/>
            <a:chOff x="76199" y="1457326"/>
            <a:chExt cx="12058650" cy="529590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05699" y="1457326"/>
              <a:ext cx="3362324" cy="503872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76199" y="6743700"/>
              <a:ext cx="12058650" cy="9525"/>
            </a:xfrm>
            <a:custGeom>
              <a:avLst/>
              <a:gdLst/>
              <a:ahLst/>
              <a:cxnLst/>
              <a:rect l="l" t="t" r="r" b="b"/>
              <a:pathLst>
                <a:path w="12058650" h="9525">
                  <a:moveTo>
                    <a:pt x="12058649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12058649" y="0"/>
                  </a:lnTo>
                  <a:lnTo>
                    <a:pt x="12058649" y="9524"/>
                  </a:lnTo>
                  <a:close/>
                </a:path>
              </a:pathLst>
            </a:custGeom>
            <a:solidFill>
              <a:srgbClr val="000000">
                <a:alpha val="10198"/>
              </a:srgbClr>
            </a:solidFill>
          </p:spPr>
          <p:txBody>
            <a:bodyPr wrap="square" lIns="0" tIns="0" rIns="0" bIns="0" rtlCol="0"/>
            <a:lstStyle/>
            <a:p>
              <a:endParaRPr sz="1347" dirty="0"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354821" y="2481562"/>
            <a:ext cx="5150629" cy="448151"/>
          </a:xfrm>
          <a:prstGeom prst="rect">
            <a:avLst/>
          </a:prstGeom>
        </p:spPr>
        <p:txBody>
          <a:bodyPr vert="horz" wrap="square" lIns="0" tIns="9032" rIns="0" bIns="0" rtlCol="0">
            <a:spAutoFit/>
          </a:bodyPr>
          <a:lstStyle/>
          <a:p>
            <a:pPr marL="180957" marR="3803" indent="-171450">
              <a:lnSpc>
                <a:spcPct val="125000"/>
              </a:lnSpc>
              <a:spcBef>
                <a:spcPts val="71"/>
              </a:spcBef>
              <a:buFont typeface="Arial" panose="020B0604020202020204" pitchFamily="34" charset="0"/>
              <a:buChar char="•"/>
            </a:pP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Individual</a:t>
            </a:r>
            <a:r>
              <a:rPr sz="1200" spc="30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bank</a:t>
            </a:r>
            <a:r>
              <a:rPr sz="1200" spc="30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account</a:t>
            </a:r>
            <a:r>
              <a:rPr lang="en-US" sz="1200" dirty="0">
                <a:solidFill>
                  <a:srgbClr val="2D3748"/>
                </a:solidFill>
                <a:latin typeface="Arial"/>
                <a:cs typeface="Arial"/>
              </a:rPr>
              <a:t>,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most</a:t>
            </a:r>
            <a:r>
              <a:rPr sz="1200" spc="34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women</a:t>
            </a:r>
            <a:r>
              <a:rPr sz="1200" spc="30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used</a:t>
            </a:r>
            <a:r>
              <a:rPr sz="1200" spc="34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shared</a:t>
            </a:r>
            <a:r>
              <a:rPr sz="1200" spc="30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or</a:t>
            </a:r>
            <a:r>
              <a:rPr sz="1200" spc="30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family</a:t>
            </a:r>
            <a:r>
              <a:rPr sz="1200" spc="34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accounts</a:t>
            </a:r>
            <a:r>
              <a:rPr sz="1200" spc="30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spc="-15" dirty="0">
                <a:solidFill>
                  <a:srgbClr val="2D3748"/>
                </a:solidFill>
                <a:latin typeface="Arial"/>
                <a:cs typeface="Arial"/>
              </a:rPr>
              <a:t>with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irregular</a:t>
            </a:r>
            <a:r>
              <a:rPr sz="1200" spc="26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inflows</a:t>
            </a:r>
            <a:r>
              <a:rPr sz="1200" spc="30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flagged</a:t>
            </a:r>
            <a:r>
              <a:rPr sz="1200" spc="30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as</a:t>
            </a:r>
            <a:r>
              <a:rPr sz="1200" spc="30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spc="-7" dirty="0">
                <a:solidFill>
                  <a:srgbClr val="2D3748"/>
                </a:solidFill>
                <a:latin typeface="Arial"/>
                <a:cs typeface="Arial"/>
              </a:rPr>
              <a:t>"income"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54821" y="2964091"/>
            <a:ext cx="5019088" cy="431993"/>
          </a:xfrm>
          <a:prstGeom prst="rect">
            <a:avLst/>
          </a:prstGeom>
        </p:spPr>
        <p:txBody>
          <a:bodyPr vert="horz" wrap="square" lIns="0" tIns="9032" rIns="0" bIns="0" rtlCol="0">
            <a:spAutoFit/>
          </a:bodyPr>
          <a:lstStyle/>
          <a:p>
            <a:pPr marL="180957" marR="3803" indent="-171450">
              <a:lnSpc>
                <a:spcPct val="120000"/>
              </a:lnSpc>
              <a:spcBef>
                <a:spcPts val="71"/>
              </a:spcBef>
              <a:buFont typeface="Arial" panose="020B0604020202020204" pitchFamily="34" charset="0"/>
              <a:buChar char="•"/>
            </a:pP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Registered</a:t>
            </a:r>
            <a:r>
              <a:rPr sz="1200" spc="30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SIM</a:t>
            </a:r>
            <a:r>
              <a:rPr sz="1200" spc="30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card</a:t>
            </a:r>
            <a:r>
              <a:rPr lang="en-US" sz="1200" dirty="0">
                <a:solidFill>
                  <a:srgbClr val="2D3748"/>
                </a:solidFill>
                <a:latin typeface="Arial"/>
                <a:cs typeface="Arial"/>
              </a:rPr>
              <a:t>,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devices</a:t>
            </a:r>
            <a:r>
              <a:rPr sz="1200" spc="30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and</a:t>
            </a:r>
            <a:r>
              <a:rPr sz="1200" spc="30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numbers</a:t>
            </a:r>
            <a:r>
              <a:rPr sz="1200" spc="30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shared</a:t>
            </a:r>
            <a:r>
              <a:rPr sz="1200" spc="30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across</a:t>
            </a:r>
            <a:r>
              <a:rPr sz="1200" spc="30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spc="-7" dirty="0">
                <a:solidFill>
                  <a:srgbClr val="2D3748"/>
                </a:solidFill>
                <a:latin typeface="Arial"/>
                <a:cs typeface="Arial"/>
              </a:rPr>
              <a:t>households,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especially</a:t>
            </a:r>
            <a:r>
              <a:rPr sz="1200" spc="34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among</a:t>
            </a:r>
            <a:r>
              <a:rPr sz="1200" spc="34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migrant</a:t>
            </a:r>
            <a:r>
              <a:rPr sz="1200" spc="34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and</a:t>
            </a:r>
            <a:r>
              <a:rPr sz="1200" spc="37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domestic</a:t>
            </a:r>
            <a:r>
              <a:rPr sz="1200" spc="34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spc="-7" dirty="0">
                <a:solidFill>
                  <a:srgbClr val="2D3748"/>
                </a:solidFill>
                <a:latin typeface="Arial"/>
                <a:cs typeface="Arial"/>
              </a:rPr>
              <a:t>workers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75670" y="3457012"/>
            <a:ext cx="5019088" cy="448151"/>
          </a:xfrm>
          <a:prstGeom prst="rect">
            <a:avLst/>
          </a:prstGeom>
        </p:spPr>
        <p:txBody>
          <a:bodyPr vert="horz" wrap="square" lIns="0" tIns="9032" rIns="0" bIns="0" rtlCol="0">
            <a:spAutoFit/>
          </a:bodyPr>
          <a:lstStyle/>
          <a:p>
            <a:pPr marL="180957" marR="3803" indent="-171450">
              <a:lnSpc>
                <a:spcPct val="125000"/>
              </a:lnSpc>
              <a:spcBef>
                <a:spcPts val="71"/>
              </a:spcBef>
              <a:buFont typeface="Arial" panose="020B0604020202020204" pitchFamily="34" charset="0"/>
              <a:buChar char="•"/>
            </a:pP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Formal</a:t>
            </a:r>
            <a:r>
              <a:rPr sz="1200" spc="34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address</a:t>
            </a:r>
            <a:r>
              <a:rPr lang="en-US" sz="1200" dirty="0">
                <a:solidFill>
                  <a:srgbClr val="2D3748"/>
                </a:solidFill>
                <a:latin typeface="Arial"/>
                <a:cs typeface="Arial"/>
              </a:rPr>
              <a:t>,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informal</a:t>
            </a:r>
            <a:r>
              <a:rPr sz="1200" spc="37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settlements</a:t>
            </a:r>
            <a:r>
              <a:rPr sz="1200" spc="34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and</a:t>
            </a:r>
            <a:r>
              <a:rPr sz="1200" spc="37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backyard</a:t>
            </a:r>
            <a:r>
              <a:rPr sz="1200" spc="34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rentals</a:t>
            </a:r>
            <a:r>
              <a:rPr sz="1200" spc="37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not</a:t>
            </a:r>
            <a:r>
              <a:rPr sz="1200" spc="34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spc="-7" dirty="0">
                <a:solidFill>
                  <a:srgbClr val="2D3748"/>
                </a:solidFill>
                <a:latin typeface="Arial"/>
                <a:cs typeface="Arial"/>
              </a:rPr>
              <a:t>recognised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by</a:t>
            </a:r>
            <a:r>
              <a:rPr sz="1200" spc="30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verification</a:t>
            </a:r>
            <a:r>
              <a:rPr sz="1200" spc="30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spc="-7" dirty="0">
                <a:solidFill>
                  <a:srgbClr val="2D3748"/>
                </a:solidFill>
                <a:latin typeface="Arial"/>
                <a:cs typeface="Arial"/>
              </a:rPr>
              <a:t>databases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07761" y="3923383"/>
            <a:ext cx="4966147" cy="448151"/>
          </a:xfrm>
          <a:prstGeom prst="rect">
            <a:avLst/>
          </a:prstGeom>
        </p:spPr>
        <p:txBody>
          <a:bodyPr vert="horz" wrap="square" lIns="0" tIns="9032" rIns="0" bIns="0" rtlCol="0">
            <a:spAutoFit/>
          </a:bodyPr>
          <a:lstStyle/>
          <a:p>
            <a:pPr marL="180957" marR="3803" indent="-171450">
              <a:lnSpc>
                <a:spcPct val="125000"/>
              </a:lnSpc>
              <a:spcBef>
                <a:spcPts val="71"/>
              </a:spcBef>
              <a:buFont typeface="Arial" panose="020B0604020202020204" pitchFamily="34" charset="0"/>
              <a:buChar char="•"/>
            </a:pP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Cash-in-hand</a:t>
            </a:r>
            <a:r>
              <a:rPr sz="1200" spc="30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trading</a:t>
            </a:r>
            <a:r>
              <a:rPr sz="1200" spc="30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was</a:t>
            </a:r>
            <a:r>
              <a:rPr sz="1200" spc="30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unreadable;</a:t>
            </a:r>
            <a:r>
              <a:rPr sz="1200" spc="30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the</a:t>
            </a:r>
            <a:r>
              <a:rPr sz="1200" spc="34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only</a:t>
            </a:r>
            <a:r>
              <a:rPr sz="1200" spc="30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proof</a:t>
            </a:r>
            <a:r>
              <a:rPr sz="1200" spc="30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of</a:t>
            </a:r>
            <a:r>
              <a:rPr sz="1200" spc="30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informality</a:t>
            </a:r>
            <a:r>
              <a:rPr sz="1200" spc="34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was</a:t>
            </a:r>
            <a:r>
              <a:rPr sz="1200" spc="30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spc="-19" dirty="0">
                <a:solidFill>
                  <a:srgbClr val="2D3748"/>
                </a:solidFill>
                <a:latin typeface="Arial"/>
                <a:cs typeface="Arial"/>
              </a:rPr>
              <a:t>the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absence</a:t>
            </a:r>
            <a:r>
              <a:rPr sz="1200" spc="26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of</a:t>
            </a:r>
            <a:r>
              <a:rPr sz="1200" spc="26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formal</a:t>
            </a:r>
            <a:r>
              <a:rPr sz="1200" spc="26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data</a:t>
            </a:r>
            <a:r>
              <a:rPr lang="en-US" sz="1200" dirty="0">
                <a:solidFill>
                  <a:srgbClr val="2D3748"/>
                </a:solidFill>
                <a:latin typeface="Arial"/>
                <a:cs typeface="Arial"/>
              </a:rPr>
              <a:t>,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itself</a:t>
            </a:r>
            <a:r>
              <a:rPr sz="1200" spc="26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triggered</a:t>
            </a:r>
            <a:r>
              <a:rPr sz="1200" spc="26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spc="-7" dirty="0">
                <a:solidFill>
                  <a:srgbClr val="2D3748"/>
                </a:solidFill>
                <a:latin typeface="Arial"/>
                <a:cs typeface="Arial"/>
              </a:rPr>
              <a:t>rejection</a:t>
            </a:r>
            <a:endParaRPr sz="1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285222"/>
            <a:ext cx="9084315" cy="5133993"/>
            <a:chOff x="0" y="0"/>
            <a:chExt cx="1213485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12"/>
              <a:ext cx="12134850" cy="6858000"/>
            </a:xfrm>
            <a:custGeom>
              <a:avLst/>
              <a:gdLst/>
              <a:ahLst/>
              <a:cxnLst/>
              <a:rect l="l" t="t" r="r" b="b"/>
              <a:pathLst>
                <a:path w="12134850" h="6858000">
                  <a:moveTo>
                    <a:pt x="12134837" y="0"/>
                  </a:moveTo>
                  <a:lnTo>
                    <a:pt x="76187" y="0"/>
                  </a:lnTo>
                  <a:lnTo>
                    <a:pt x="0" y="0"/>
                  </a:lnTo>
                  <a:lnTo>
                    <a:pt x="0" y="6857987"/>
                  </a:lnTo>
                  <a:lnTo>
                    <a:pt x="76187" y="6857987"/>
                  </a:lnTo>
                  <a:lnTo>
                    <a:pt x="76187" y="847725"/>
                  </a:lnTo>
                  <a:lnTo>
                    <a:pt x="12134837" y="847725"/>
                  </a:lnTo>
                  <a:lnTo>
                    <a:pt x="12134837" y="0"/>
                  </a:lnTo>
                  <a:close/>
                </a:path>
              </a:pathLst>
            </a:custGeom>
            <a:solidFill>
              <a:srgbClr val="1A3A5C"/>
            </a:solidFill>
          </p:spPr>
          <p:txBody>
            <a:bodyPr wrap="square" lIns="0" tIns="0" rIns="0" bIns="0" rtlCol="0"/>
            <a:lstStyle/>
            <a:p>
              <a:endParaRPr sz="1347" dirty="0"/>
            </a:p>
          </p:txBody>
        </p:sp>
        <p:sp>
          <p:nvSpPr>
            <p:cNvPr id="4" name="object 4"/>
            <p:cNvSpPr/>
            <p:nvPr/>
          </p:nvSpPr>
          <p:spPr>
            <a:xfrm>
              <a:off x="76199" y="809625"/>
              <a:ext cx="12058650" cy="38100"/>
            </a:xfrm>
            <a:custGeom>
              <a:avLst/>
              <a:gdLst/>
              <a:ahLst/>
              <a:cxnLst/>
              <a:rect l="l" t="t" r="r" b="b"/>
              <a:pathLst>
                <a:path w="12058650" h="38100">
                  <a:moveTo>
                    <a:pt x="1205864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2058649" y="0"/>
                  </a:lnTo>
                  <a:lnTo>
                    <a:pt x="12058649" y="38099"/>
                  </a:lnTo>
                  <a:close/>
                </a:path>
              </a:pathLst>
            </a:custGeom>
            <a:solidFill>
              <a:srgbClr val="C12F26"/>
            </a:solidFill>
          </p:spPr>
          <p:txBody>
            <a:bodyPr wrap="square" lIns="0" tIns="0" rIns="0" bIns="0" rtlCol="0"/>
            <a:lstStyle/>
            <a:p>
              <a:endParaRPr sz="1347" dirty="0"/>
            </a:p>
          </p:txBody>
        </p:sp>
      </p:grp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336456" y="186289"/>
            <a:ext cx="8075105" cy="303398"/>
          </a:xfrm>
          <a:prstGeom prst="rect">
            <a:avLst/>
          </a:prstGeom>
        </p:spPr>
        <p:txBody>
          <a:bodyPr vert="horz" wrap="square" lIns="0" tIns="9507" rIns="0" bIns="0" rtlCol="0" anchor="ctr">
            <a:spAutoFit/>
          </a:bodyPr>
          <a:lstStyle/>
          <a:p>
            <a:pPr marL="9507">
              <a:lnSpc>
                <a:spcPct val="100000"/>
              </a:lnSpc>
              <a:spcBef>
                <a:spcPts val="75"/>
              </a:spcBef>
            </a:pPr>
            <a:r>
              <a:rPr sz="1909" dirty="0"/>
              <a:t>Women</a:t>
            </a:r>
            <a:r>
              <a:rPr sz="1909" spc="-52" dirty="0"/>
              <a:t> </a:t>
            </a:r>
            <a:r>
              <a:rPr sz="1909" dirty="0"/>
              <a:t>Bear</a:t>
            </a:r>
            <a:r>
              <a:rPr sz="1909" spc="-49" dirty="0"/>
              <a:t> </a:t>
            </a:r>
            <a:r>
              <a:rPr sz="1909" dirty="0"/>
              <a:t>Double</a:t>
            </a:r>
            <a:r>
              <a:rPr sz="1909" spc="-49" dirty="0"/>
              <a:t> </a:t>
            </a:r>
            <a:r>
              <a:rPr sz="1909" dirty="0"/>
              <a:t>Labour:</a:t>
            </a:r>
            <a:r>
              <a:rPr sz="1909" spc="-49" dirty="0"/>
              <a:t> </a:t>
            </a:r>
            <a:r>
              <a:rPr sz="1909" dirty="0"/>
              <a:t>Paid</a:t>
            </a:r>
            <a:r>
              <a:rPr sz="1909" spc="-49" dirty="0"/>
              <a:t> </a:t>
            </a:r>
            <a:r>
              <a:rPr sz="1909" dirty="0"/>
              <a:t>Work</a:t>
            </a:r>
            <a:r>
              <a:rPr sz="1909" spc="-49" dirty="0"/>
              <a:t> </a:t>
            </a:r>
            <a:r>
              <a:rPr sz="1909" dirty="0"/>
              <a:t>Collapsed,</a:t>
            </a:r>
            <a:r>
              <a:rPr sz="1909" spc="-49" dirty="0"/>
              <a:t> </a:t>
            </a:r>
            <a:r>
              <a:rPr sz="1909" dirty="0"/>
              <a:t>Care</a:t>
            </a:r>
            <a:r>
              <a:rPr sz="1909" spc="-49" dirty="0"/>
              <a:t> </a:t>
            </a:r>
            <a:r>
              <a:rPr sz="1909" dirty="0"/>
              <a:t>Work</a:t>
            </a:r>
            <a:r>
              <a:rPr sz="1909" spc="-49" dirty="0"/>
              <a:t> </a:t>
            </a:r>
            <a:r>
              <a:rPr sz="1909" spc="-7" dirty="0"/>
              <a:t>Surged</a:t>
            </a:r>
            <a:endParaRPr sz="1909" dirty="0"/>
          </a:p>
        </p:txBody>
      </p:sp>
      <p:sp>
        <p:nvSpPr>
          <p:cNvPr id="7" name="object 7"/>
          <p:cNvSpPr txBox="1"/>
          <p:nvPr/>
        </p:nvSpPr>
        <p:spPr>
          <a:xfrm>
            <a:off x="313401" y="1338276"/>
            <a:ext cx="2653988" cy="2121213"/>
          </a:xfrm>
          <a:prstGeom prst="rect">
            <a:avLst/>
          </a:prstGeom>
        </p:spPr>
        <p:txBody>
          <a:bodyPr vert="horz" wrap="square" lIns="0" tIns="159249" rIns="0" bIns="0" rtlCol="0">
            <a:spAutoFit/>
          </a:bodyPr>
          <a:lstStyle/>
          <a:p>
            <a:pPr marL="9507">
              <a:spcBef>
                <a:spcPts val="1254"/>
              </a:spcBef>
            </a:pPr>
            <a:r>
              <a:rPr sz="5615" b="1" spc="-19" dirty="0">
                <a:solidFill>
                  <a:srgbClr val="C12F26"/>
                </a:solidFill>
                <a:latin typeface="Arial"/>
                <a:cs typeface="Arial"/>
              </a:rPr>
              <a:t>49%</a:t>
            </a:r>
            <a:endParaRPr sz="5615" dirty="0">
              <a:latin typeface="Arial"/>
              <a:cs typeface="Arial"/>
            </a:endParaRPr>
          </a:p>
          <a:p>
            <a:pPr marL="9507" marR="3803">
              <a:lnSpc>
                <a:spcPct val="111600"/>
              </a:lnSpc>
              <a:spcBef>
                <a:spcPts val="101"/>
              </a:spcBef>
            </a:pPr>
            <a:r>
              <a:rPr lang="en-US" sz="1200" b="1" dirty="0">
                <a:solidFill>
                  <a:srgbClr val="1A3A5C"/>
                </a:solidFill>
                <a:latin typeface="Arial"/>
                <a:cs typeface="Arial"/>
              </a:rPr>
              <a:t>Dec</a:t>
            </a:r>
            <a:r>
              <a:rPr sz="1200" b="1" dirty="0">
                <a:solidFill>
                  <a:srgbClr val="1A3A5C"/>
                </a:solidFill>
                <a:latin typeface="Arial"/>
                <a:cs typeface="Arial"/>
              </a:rPr>
              <a:t>rease</a:t>
            </a:r>
            <a:r>
              <a:rPr sz="1200" b="1" spc="45" dirty="0">
                <a:solidFill>
                  <a:srgbClr val="1A3A5C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A3A5C"/>
                </a:solidFill>
                <a:latin typeface="Arial"/>
                <a:cs typeface="Arial"/>
              </a:rPr>
              <a:t>in</a:t>
            </a:r>
            <a:r>
              <a:rPr sz="1200" b="1" spc="45" dirty="0">
                <a:solidFill>
                  <a:srgbClr val="1A3A5C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A3A5C"/>
                </a:solidFill>
                <a:latin typeface="Arial"/>
                <a:cs typeface="Arial"/>
              </a:rPr>
              <a:t>work</a:t>
            </a:r>
            <a:r>
              <a:rPr sz="1200" b="1" spc="45" dirty="0">
                <a:solidFill>
                  <a:srgbClr val="1A3A5C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A3A5C"/>
                </a:solidFill>
                <a:latin typeface="Arial"/>
                <a:cs typeface="Arial"/>
              </a:rPr>
              <a:t>hours</a:t>
            </a:r>
            <a:r>
              <a:rPr sz="1200" b="1" spc="49" dirty="0">
                <a:solidFill>
                  <a:srgbClr val="1A3A5C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A3A5C"/>
                </a:solidFill>
                <a:latin typeface="Arial"/>
                <a:cs typeface="Arial"/>
              </a:rPr>
              <a:t>for</a:t>
            </a:r>
            <a:r>
              <a:rPr sz="1200" b="1" spc="45" dirty="0">
                <a:solidFill>
                  <a:srgbClr val="1A3A5C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A3A5C"/>
                </a:solidFill>
                <a:latin typeface="Arial"/>
                <a:cs typeface="Arial"/>
              </a:rPr>
              <a:t>women</a:t>
            </a:r>
            <a:r>
              <a:rPr sz="1200" b="1" spc="45" dirty="0">
                <a:solidFill>
                  <a:srgbClr val="1A3A5C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A3A5C"/>
                </a:solidFill>
                <a:latin typeface="Arial"/>
                <a:cs typeface="Arial"/>
              </a:rPr>
              <a:t>in</a:t>
            </a:r>
            <a:r>
              <a:rPr sz="1200" b="1" spc="49" dirty="0">
                <a:solidFill>
                  <a:srgbClr val="1A3A5C"/>
                </a:solidFill>
                <a:latin typeface="Arial"/>
                <a:cs typeface="Arial"/>
              </a:rPr>
              <a:t> </a:t>
            </a:r>
            <a:r>
              <a:rPr sz="1200" b="1" spc="-19" dirty="0">
                <a:solidFill>
                  <a:srgbClr val="1A3A5C"/>
                </a:solidFill>
                <a:latin typeface="Arial"/>
                <a:cs typeface="Arial"/>
              </a:rPr>
              <a:t>the </a:t>
            </a:r>
            <a:r>
              <a:rPr sz="1200" b="1" dirty="0">
                <a:solidFill>
                  <a:srgbClr val="1A3A5C"/>
                </a:solidFill>
                <a:latin typeface="Arial"/>
                <a:cs typeface="Arial"/>
              </a:rPr>
              <a:t>informal</a:t>
            </a:r>
            <a:r>
              <a:rPr sz="1200" b="1" spc="45" dirty="0">
                <a:solidFill>
                  <a:srgbClr val="1A3A5C"/>
                </a:solidFill>
                <a:latin typeface="Arial"/>
                <a:cs typeface="Arial"/>
              </a:rPr>
              <a:t> </a:t>
            </a:r>
            <a:r>
              <a:rPr sz="1200" b="1" spc="-7" dirty="0">
                <a:solidFill>
                  <a:srgbClr val="1A3A5C"/>
                </a:solidFill>
                <a:latin typeface="Arial"/>
                <a:cs typeface="Arial"/>
              </a:rPr>
              <a:t>economy</a:t>
            </a:r>
            <a:endParaRPr sz="1200" dirty="0">
              <a:latin typeface="Arial"/>
              <a:cs typeface="Arial"/>
            </a:endParaRPr>
          </a:p>
          <a:p>
            <a:pPr marL="9507">
              <a:spcBef>
                <a:spcPts val="745"/>
              </a:spcBef>
            </a:pPr>
            <a:r>
              <a:rPr sz="1200" dirty="0">
                <a:solidFill>
                  <a:srgbClr val="596474"/>
                </a:solidFill>
                <a:latin typeface="Arial"/>
                <a:cs typeface="Arial"/>
              </a:rPr>
              <a:t>During</a:t>
            </a:r>
            <a:r>
              <a:rPr sz="1200" spc="-19" dirty="0">
                <a:solidFill>
                  <a:srgbClr val="596474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96474"/>
                </a:solidFill>
                <a:latin typeface="Arial"/>
                <a:cs typeface="Arial"/>
              </a:rPr>
              <a:t>hard</a:t>
            </a:r>
            <a:r>
              <a:rPr sz="1200" spc="-19" dirty="0">
                <a:solidFill>
                  <a:srgbClr val="596474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96474"/>
                </a:solidFill>
                <a:latin typeface="Arial"/>
                <a:cs typeface="Arial"/>
              </a:rPr>
              <a:t>lockdown</a:t>
            </a:r>
            <a:r>
              <a:rPr sz="1200" spc="-15" dirty="0">
                <a:solidFill>
                  <a:srgbClr val="596474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96474"/>
                </a:solidFill>
                <a:latin typeface="Arial"/>
                <a:cs typeface="Arial"/>
              </a:rPr>
              <a:t>—</a:t>
            </a:r>
            <a:r>
              <a:rPr sz="1200" spc="-19" dirty="0">
                <a:solidFill>
                  <a:srgbClr val="596474"/>
                </a:solidFill>
                <a:latin typeface="Arial"/>
                <a:cs typeface="Arial"/>
              </a:rPr>
              <a:t> </a:t>
            </a:r>
            <a:r>
              <a:rPr sz="1200" spc="-7" dirty="0">
                <a:solidFill>
                  <a:srgbClr val="596474"/>
                </a:solidFill>
                <a:latin typeface="Arial"/>
                <a:cs typeface="Arial"/>
              </a:rPr>
              <a:t>NIDS-</a:t>
            </a:r>
            <a:r>
              <a:rPr sz="1200" dirty="0">
                <a:solidFill>
                  <a:srgbClr val="596474"/>
                </a:solidFill>
                <a:latin typeface="Arial"/>
                <a:cs typeface="Arial"/>
              </a:rPr>
              <a:t>CRAM</a:t>
            </a:r>
            <a:r>
              <a:rPr sz="1200" spc="-19" dirty="0">
                <a:solidFill>
                  <a:srgbClr val="596474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96474"/>
                </a:solidFill>
                <a:latin typeface="Arial"/>
                <a:cs typeface="Arial"/>
              </a:rPr>
              <a:t>Wave</a:t>
            </a:r>
            <a:r>
              <a:rPr sz="1200" spc="-15" dirty="0">
                <a:solidFill>
                  <a:srgbClr val="596474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96474"/>
                </a:solidFill>
                <a:latin typeface="Arial"/>
                <a:cs typeface="Arial"/>
              </a:rPr>
              <a:t>1,</a:t>
            </a:r>
            <a:r>
              <a:rPr sz="1200" spc="-19" dirty="0">
                <a:solidFill>
                  <a:srgbClr val="596474"/>
                </a:solidFill>
                <a:latin typeface="Arial"/>
                <a:cs typeface="Arial"/>
              </a:rPr>
              <a:t> </a:t>
            </a:r>
            <a:r>
              <a:rPr sz="1200" spc="-15" dirty="0">
                <a:solidFill>
                  <a:srgbClr val="596474"/>
                </a:solidFill>
                <a:latin typeface="Arial"/>
                <a:cs typeface="Arial"/>
              </a:rPr>
              <a:t>2021</a:t>
            </a:r>
            <a:endParaRPr lang="en-US" sz="1200" spc="-15" dirty="0">
              <a:solidFill>
                <a:srgbClr val="596474"/>
              </a:solidFill>
              <a:latin typeface="Arial"/>
              <a:cs typeface="Arial"/>
            </a:endParaRPr>
          </a:p>
          <a:p>
            <a:pPr marL="9507">
              <a:spcBef>
                <a:spcPts val="745"/>
              </a:spcBef>
            </a:pPr>
            <a:endParaRPr sz="786" dirty="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474410" y="1810858"/>
            <a:ext cx="5347909" cy="741577"/>
            <a:chOff x="4610099" y="2647950"/>
            <a:chExt cx="7143750" cy="990600"/>
          </a:xfrm>
        </p:grpSpPr>
        <p:sp>
          <p:nvSpPr>
            <p:cNvPr id="10" name="object 10"/>
            <p:cNvSpPr/>
            <p:nvPr/>
          </p:nvSpPr>
          <p:spPr>
            <a:xfrm>
              <a:off x="4667249" y="2647950"/>
              <a:ext cx="7086600" cy="990600"/>
            </a:xfrm>
            <a:custGeom>
              <a:avLst/>
              <a:gdLst/>
              <a:ahLst/>
              <a:cxnLst/>
              <a:rect l="l" t="t" r="r" b="b"/>
              <a:pathLst>
                <a:path w="7086600" h="990600">
                  <a:moveTo>
                    <a:pt x="0" y="990599"/>
                  </a:moveTo>
                  <a:lnTo>
                    <a:pt x="7086599" y="990599"/>
                  </a:lnTo>
                  <a:lnTo>
                    <a:pt x="7086599" y="0"/>
                  </a:lnTo>
                  <a:lnTo>
                    <a:pt x="0" y="0"/>
                  </a:lnTo>
                  <a:lnTo>
                    <a:pt x="0" y="9905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347" dirty="0"/>
            </a:p>
          </p:txBody>
        </p:sp>
        <p:sp>
          <p:nvSpPr>
            <p:cNvPr id="11" name="object 11"/>
            <p:cNvSpPr/>
            <p:nvPr/>
          </p:nvSpPr>
          <p:spPr>
            <a:xfrm>
              <a:off x="4610099" y="2647950"/>
              <a:ext cx="57150" cy="990600"/>
            </a:xfrm>
            <a:custGeom>
              <a:avLst/>
              <a:gdLst/>
              <a:ahLst/>
              <a:cxnLst/>
              <a:rect l="l" t="t" r="r" b="b"/>
              <a:pathLst>
                <a:path w="57150" h="990600">
                  <a:moveTo>
                    <a:pt x="57149" y="990599"/>
                  </a:moveTo>
                  <a:lnTo>
                    <a:pt x="0" y="990599"/>
                  </a:lnTo>
                  <a:lnTo>
                    <a:pt x="0" y="0"/>
                  </a:lnTo>
                  <a:lnTo>
                    <a:pt x="57149" y="0"/>
                  </a:lnTo>
                  <a:lnTo>
                    <a:pt x="57149" y="990599"/>
                  </a:lnTo>
                  <a:close/>
                </a:path>
              </a:pathLst>
            </a:custGeom>
            <a:solidFill>
              <a:srgbClr val="C12F26"/>
            </a:solidFill>
          </p:spPr>
          <p:txBody>
            <a:bodyPr wrap="square" lIns="0" tIns="0" rIns="0" bIns="0" rtlCol="0"/>
            <a:lstStyle/>
            <a:p>
              <a:endParaRPr sz="1347" dirty="0"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3497663" y="1687955"/>
            <a:ext cx="5305126" cy="1435118"/>
          </a:xfrm>
          <a:prstGeom prst="rect">
            <a:avLst/>
          </a:prstGeom>
        </p:spPr>
        <p:txBody>
          <a:bodyPr vert="horz" wrap="square" lIns="0" tIns="9507" rIns="0" bIns="0" rtlCol="0">
            <a:spAutoFit/>
          </a:bodyPr>
          <a:lstStyle/>
          <a:p>
            <a:pPr marL="142608" marR="216765">
              <a:lnSpc>
                <a:spcPct val="130200"/>
              </a:lnSpc>
              <a:spcBef>
                <a:spcPts val="75"/>
              </a:spcBef>
            </a:pPr>
            <a:r>
              <a:rPr sz="1400" i="1" dirty="0">
                <a:solidFill>
                  <a:srgbClr val="2D3748"/>
                </a:solidFill>
                <a:latin typeface="Arial"/>
                <a:cs typeface="Arial"/>
              </a:rPr>
              <a:t>“The</a:t>
            </a:r>
            <a:r>
              <a:rPr sz="1400" i="1" spc="-4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2D3748"/>
                </a:solidFill>
                <a:latin typeface="Arial"/>
                <a:cs typeface="Arial"/>
              </a:rPr>
              <a:t>money offered in</a:t>
            </a:r>
            <a:r>
              <a:rPr sz="1400" i="1" spc="-4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2D3748"/>
                </a:solidFill>
                <a:latin typeface="Arial"/>
                <a:cs typeface="Arial"/>
              </a:rPr>
              <a:t>exchange for recyclables is</a:t>
            </a:r>
            <a:r>
              <a:rPr sz="1400" i="1" spc="-4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2D3748"/>
                </a:solidFill>
                <a:latin typeface="Arial"/>
                <a:cs typeface="Arial"/>
              </a:rPr>
              <a:t>so low I am</a:t>
            </a:r>
            <a:r>
              <a:rPr sz="1400" i="1" spc="-4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2D3748"/>
                </a:solidFill>
                <a:latin typeface="Arial"/>
                <a:cs typeface="Arial"/>
              </a:rPr>
              <a:t>unable to work with</a:t>
            </a:r>
            <a:r>
              <a:rPr sz="1400" i="1" spc="-4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2D3748"/>
                </a:solidFill>
                <a:latin typeface="Arial"/>
                <a:cs typeface="Arial"/>
              </a:rPr>
              <a:t>my children, </a:t>
            </a:r>
            <a:r>
              <a:rPr sz="1400" i="1" spc="-19" dirty="0">
                <a:solidFill>
                  <a:srgbClr val="2D3748"/>
                </a:solidFill>
                <a:latin typeface="Arial"/>
                <a:cs typeface="Arial"/>
              </a:rPr>
              <a:t>so </a:t>
            </a:r>
            <a:r>
              <a:rPr sz="1400" i="1" dirty="0">
                <a:solidFill>
                  <a:srgbClr val="2D3748"/>
                </a:solidFill>
                <a:latin typeface="Arial"/>
                <a:cs typeface="Arial"/>
              </a:rPr>
              <a:t>leaving</a:t>
            </a:r>
            <a:r>
              <a:rPr sz="1400" i="1" spc="-4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2D3748"/>
                </a:solidFill>
                <a:latin typeface="Arial"/>
                <a:cs typeface="Arial"/>
              </a:rPr>
              <a:t>them with a caregiver is expensive because I have to provide</a:t>
            </a:r>
            <a:r>
              <a:rPr sz="1400" i="1" spc="-4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2D3748"/>
                </a:solidFill>
                <a:latin typeface="Arial"/>
                <a:cs typeface="Arial"/>
              </a:rPr>
              <a:t>transport for the </a:t>
            </a:r>
            <a:r>
              <a:rPr sz="1400" i="1" spc="-7" dirty="0">
                <a:solidFill>
                  <a:srgbClr val="2D3748"/>
                </a:solidFill>
                <a:latin typeface="Arial"/>
                <a:cs typeface="Arial"/>
              </a:rPr>
              <a:t>caregiver.”</a:t>
            </a:r>
            <a:endParaRPr sz="1400" dirty="0">
              <a:latin typeface="Arial"/>
              <a:cs typeface="Arial"/>
            </a:endParaRPr>
          </a:p>
          <a:p>
            <a:pPr marL="142608">
              <a:spcBef>
                <a:spcPts val="719"/>
              </a:spcBef>
            </a:pPr>
            <a:r>
              <a:rPr sz="1400" b="1" dirty="0">
                <a:solidFill>
                  <a:srgbClr val="596474"/>
                </a:solidFill>
                <a:latin typeface="Arial"/>
                <a:cs typeface="Arial"/>
              </a:rPr>
              <a:t>—</a:t>
            </a:r>
            <a:r>
              <a:rPr sz="1400" b="1" spc="-19" dirty="0">
                <a:solidFill>
                  <a:srgbClr val="596474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596474"/>
                </a:solidFill>
                <a:latin typeface="Arial"/>
                <a:cs typeface="Arial"/>
              </a:rPr>
              <a:t>Waste</a:t>
            </a:r>
            <a:r>
              <a:rPr sz="1400" b="1" spc="-19" dirty="0">
                <a:solidFill>
                  <a:srgbClr val="596474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596474"/>
                </a:solidFill>
                <a:latin typeface="Arial"/>
                <a:cs typeface="Arial"/>
              </a:rPr>
              <a:t>picker,</a:t>
            </a:r>
            <a:r>
              <a:rPr sz="1400" b="1" spc="-19" dirty="0">
                <a:solidFill>
                  <a:srgbClr val="596474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596474"/>
                </a:solidFill>
                <a:latin typeface="Arial"/>
                <a:cs typeface="Arial"/>
              </a:rPr>
              <a:t>participant</a:t>
            </a:r>
            <a:r>
              <a:rPr sz="1400" b="1" spc="-15" dirty="0">
                <a:solidFill>
                  <a:srgbClr val="596474"/>
                </a:solidFill>
                <a:latin typeface="Arial"/>
                <a:cs typeface="Arial"/>
              </a:rPr>
              <a:t> </a:t>
            </a:r>
            <a:r>
              <a:rPr sz="1400" b="1" spc="-7" dirty="0">
                <a:solidFill>
                  <a:srgbClr val="596474"/>
                </a:solidFill>
                <a:latin typeface="Arial"/>
                <a:cs typeface="Arial"/>
              </a:rPr>
              <a:t>interview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13401" y="3485634"/>
            <a:ext cx="2921094" cy="766548"/>
          </a:xfrm>
          <a:prstGeom prst="rect">
            <a:avLst/>
          </a:prstGeom>
          <a:solidFill>
            <a:srgbClr val="1A3A5C"/>
          </a:solidFill>
        </p:spPr>
        <p:txBody>
          <a:bodyPr vert="horz" wrap="square" lIns="0" tIns="55618" rIns="0" bIns="0" rtlCol="0">
            <a:spAutoFit/>
          </a:bodyPr>
          <a:lstStyle/>
          <a:p>
            <a:pPr marL="99826" marR="100301">
              <a:lnSpc>
                <a:spcPct val="113100"/>
              </a:lnSpc>
              <a:spcBef>
                <a:spcPts val="438"/>
              </a:spcBef>
            </a:pP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Care</a:t>
            </a:r>
            <a:r>
              <a:rPr sz="1400" b="1" spc="-1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sz="1400" b="1" spc="-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domestic</a:t>
            </a:r>
            <a:r>
              <a:rPr sz="1400" b="1" spc="-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labour</a:t>
            </a:r>
            <a:r>
              <a:rPr sz="1400" b="1" spc="-1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intensified</a:t>
            </a:r>
            <a:r>
              <a:rPr sz="1400" b="1" spc="-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simultaneously</a:t>
            </a:r>
            <a:r>
              <a:rPr sz="1400" b="1" spc="-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9" dirty="0">
                <a:solidFill>
                  <a:srgbClr val="FFFFFF"/>
                </a:solidFill>
                <a:latin typeface="Arial"/>
                <a:cs typeface="Arial"/>
              </a:rPr>
              <a:t>as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formal</a:t>
            </a:r>
            <a:r>
              <a:rPr sz="14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support</a:t>
            </a:r>
            <a:r>
              <a:rPr sz="1400" b="1" spc="-1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7" dirty="0">
                <a:solidFill>
                  <a:srgbClr val="FFFFFF"/>
                </a:solidFill>
                <a:latin typeface="Arial"/>
                <a:cs typeface="Arial"/>
              </a:rPr>
              <a:t>disappeared</a:t>
            </a:r>
            <a:endParaRPr sz="1400" dirty="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3454880" y="2852219"/>
            <a:ext cx="5347909" cy="734446"/>
            <a:chOff x="4610099" y="3810000"/>
            <a:chExt cx="7143750" cy="981075"/>
          </a:xfrm>
        </p:grpSpPr>
        <p:sp>
          <p:nvSpPr>
            <p:cNvPr id="14" name="object 14"/>
            <p:cNvSpPr/>
            <p:nvPr/>
          </p:nvSpPr>
          <p:spPr>
            <a:xfrm>
              <a:off x="4667249" y="3810000"/>
              <a:ext cx="7086600" cy="981075"/>
            </a:xfrm>
            <a:custGeom>
              <a:avLst/>
              <a:gdLst/>
              <a:ahLst/>
              <a:cxnLst/>
              <a:rect l="l" t="t" r="r" b="b"/>
              <a:pathLst>
                <a:path w="7086600" h="981075">
                  <a:moveTo>
                    <a:pt x="0" y="981074"/>
                  </a:moveTo>
                  <a:lnTo>
                    <a:pt x="7086599" y="981074"/>
                  </a:lnTo>
                  <a:lnTo>
                    <a:pt x="7086599" y="0"/>
                  </a:lnTo>
                  <a:lnTo>
                    <a:pt x="0" y="0"/>
                  </a:lnTo>
                  <a:lnTo>
                    <a:pt x="0" y="9810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347" dirty="0"/>
            </a:p>
          </p:txBody>
        </p:sp>
        <p:sp>
          <p:nvSpPr>
            <p:cNvPr id="15" name="object 15"/>
            <p:cNvSpPr/>
            <p:nvPr/>
          </p:nvSpPr>
          <p:spPr>
            <a:xfrm>
              <a:off x="4610099" y="3810000"/>
              <a:ext cx="57150" cy="981075"/>
            </a:xfrm>
            <a:custGeom>
              <a:avLst/>
              <a:gdLst/>
              <a:ahLst/>
              <a:cxnLst/>
              <a:rect l="l" t="t" r="r" b="b"/>
              <a:pathLst>
                <a:path w="57150" h="981075">
                  <a:moveTo>
                    <a:pt x="57149" y="981074"/>
                  </a:moveTo>
                  <a:lnTo>
                    <a:pt x="0" y="981074"/>
                  </a:lnTo>
                  <a:lnTo>
                    <a:pt x="0" y="0"/>
                  </a:lnTo>
                  <a:lnTo>
                    <a:pt x="57149" y="0"/>
                  </a:lnTo>
                  <a:lnTo>
                    <a:pt x="57149" y="981074"/>
                  </a:lnTo>
                  <a:close/>
                </a:path>
              </a:pathLst>
            </a:custGeom>
            <a:solidFill>
              <a:srgbClr val="C12F26"/>
            </a:solidFill>
          </p:spPr>
          <p:txBody>
            <a:bodyPr wrap="square" lIns="0" tIns="0" rIns="0" bIns="0" rtlCol="0"/>
            <a:lstStyle/>
            <a:p>
              <a:endParaRPr sz="1347" dirty="0"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3497664" y="2915442"/>
            <a:ext cx="5305126" cy="820656"/>
          </a:xfrm>
          <a:prstGeom prst="rect">
            <a:avLst/>
          </a:prstGeom>
        </p:spPr>
        <p:txBody>
          <a:bodyPr vert="horz" wrap="square" lIns="0" tIns="9507" rIns="0" bIns="0" rtlCol="0">
            <a:spAutoFit/>
          </a:bodyPr>
          <a:lstStyle/>
          <a:p>
            <a:pPr marL="142608" marR="225321">
              <a:lnSpc>
                <a:spcPct val="130200"/>
              </a:lnSpc>
              <a:spcBef>
                <a:spcPts val="75"/>
              </a:spcBef>
            </a:pPr>
            <a:r>
              <a:rPr sz="1400" i="1" dirty="0">
                <a:solidFill>
                  <a:srgbClr val="2D3748"/>
                </a:solidFill>
                <a:latin typeface="Arial"/>
                <a:cs typeface="Arial"/>
              </a:rPr>
              <a:t>“I</a:t>
            </a:r>
            <a:r>
              <a:rPr sz="1400" i="1" spc="-4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2D3748"/>
                </a:solidFill>
                <a:latin typeface="Arial"/>
                <a:cs typeface="Arial"/>
              </a:rPr>
              <a:t>work</a:t>
            </a:r>
            <a:r>
              <a:rPr sz="1400" i="1" spc="-4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2D3748"/>
                </a:solidFill>
                <a:latin typeface="Arial"/>
                <a:cs typeface="Arial"/>
              </a:rPr>
              <a:t>two</a:t>
            </a:r>
            <a:r>
              <a:rPr sz="1400" i="1" spc="-4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2D3748"/>
                </a:solidFill>
                <a:latin typeface="Arial"/>
                <a:cs typeface="Arial"/>
              </a:rPr>
              <a:t>jobs to</a:t>
            </a:r>
            <a:r>
              <a:rPr sz="1400" i="1" spc="-4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2D3748"/>
                </a:solidFill>
                <a:latin typeface="Arial"/>
                <a:cs typeface="Arial"/>
              </a:rPr>
              <a:t>survive.</a:t>
            </a:r>
            <a:r>
              <a:rPr sz="1400" i="1" spc="-4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2D3748"/>
                </a:solidFill>
                <a:latin typeface="Arial"/>
                <a:cs typeface="Arial"/>
              </a:rPr>
              <a:t>During</a:t>
            </a:r>
            <a:r>
              <a:rPr sz="1400" i="1" spc="-4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2D3748"/>
                </a:solidFill>
                <a:latin typeface="Arial"/>
                <a:cs typeface="Arial"/>
              </a:rPr>
              <a:t>the </a:t>
            </a:r>
            <a:r>
              <a:rPr sz="1400" i="1" spc="-7" dirty="0">
                <a:solidFill>
                  <a:srgbClr val="2D3748"/>
                </a:solidFill>
                <a:latin typeface="Arial"/>
                <a:cs typeface="Arial"/>
              </a:rPr>
              <a:t>day,</a:t>
            </a:r>
            <a:r>
              <a:rPr sz="1400" i="1" spc="-4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2D3748"/>
                </a:solidFill>
                <a:latin typeface="Arial"/>
                <a:cs typeface="Arial"/>
              </a:rPr>
              <a:t>I</a:t>
            </a:r>
            <a:r>
              <a:rPr sz="1400" i="1" spc="-4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2D3748"/>
                </a:solidFill>
                <a:latin typeface="Arial"/>
                <a:cs typeface="Arial"/>
              </a:rPr>
              <a:t>work</a:t>
            </a:r>
            <a:r>
              <a:rPr sz="1400" i="1" spc="-4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2D3748"/>
                </a:solidFill>
                <a:latin typeface="Arial"/>
                <a:cs typeface="Arial"/>
              </a:rPr>
              <a:t>as an</a:t>
            </a:r>
            <a:r>
              <a:rPr sz="1400" i="1" spc="-4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2D3748"/>
                </a:solidFill>
                <a:latin typeface="Arial"/>
                <a:cs typeface="Arial"/>
              </a:rPr>
              <a:t>informal</a:t>
            </a:r>
            <a:r>
              <a:rPr sz="1400" i="1" spc="-4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2D3748"/>
                </a:solidFill>
                <a:latin typeface="Arial"/>
                <a:cs typeface="Arial"/>
              </a:rPr>
              <a:t>food</a:t>
            </a:r>
            <a:r>
              <a:rPr sz="1400" i="1" spc="-4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2D3748"/>
                </a:solidFill>
                <a:latin typeface="Arial"/>
                <a:cs typeface="Arial"/>
              </a:rPr>
              <a:t>employee from</a:t>
            </a:r>
            <a:r>
              <a:rPr sz="1400" i="1" spc="-4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2D3748"/>
                </a:solidFill>
                <a:latin typeface="Arial"/>
                <a:cs typeface="Arial"/>
              </a:rPr>
              <a:t>6am</a:t>
            </a:r>
            <a:r>
              <a:rPr sz="1400" i="1" spc="-4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2D3748"/>
                </a:solidFill>
                <a:latin typeface="Arial"/>
                <a:cs typeface="Arial"/>
              </a:rPr>
              <a:t>to</a:t>
            </a:r>
            <a:r>
              <a:rPr sz="1400" i="1" spc="-4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400" i="1" spc="-15" dirty="0">
                <a:solidFill>
                  <a:srgbClr val="2D3748"/>
                </a:solidFill>
                <a:latin typeface="Arial"/>
                <a:cs typeface="Arial"/>
              </a:rPr>
              <a:t>6pm, </a:t>
            </a:r>
            <a:r>
              <a:rPr sz="1400" i="1" dirty="0">
                <a:solidFill>
                  <a:srgbClr val="2D3748"/>
                </a:solidFill>
                <a:latin typeface="Arial"/>
                <a:cs typeface="Arial"/>
              </a:rPr>
              <a:t>whilst</a:t>
            </a:r>
            <a:r>
              <a:rPr sz="1400" i="1" spc="-4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2D3748"/>
                </a:solidFill>
                <a:latin typeface="Arial"/>
                <a:cs typeface="Arial"/>
              </a:rPr>
              <a:t>after hours I work as</a:t>
            </a:r>
            <a:r>
              <a:rPr sz="1400" i="1" spc="-4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2D3748"/>
                </a:solidFill>
                <a:latin typeface="Arial"/>
                <a:cs typeface="Arial"/>
              </a:rPr>
              <a:t>a domestic </a:t>
            </a:r>
            <a:r>
              <a:rPr sz="1400" i="1" spc="-7" dirty="0">
                <a:solidFill>
                  <a:srgbClr val="2D3748"/>
                </a:solidFill>
                <a:latin typeface="Arial"/>
                <a:cs typeface="Arial"/>
              </a:rPr>
              <a:t>worker.”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60741" y="4941468"/>
            <a:ext cx="9027270" cy="7131"/>
          </a:xfrm>
          <a:custGeom>
            <a:avLst/>
            <a:gdLst/>
            <a:ahLst/>
            <a:cxnLst/>
            <a:rect l="l" t="t" r="r" b="b"/>
            <a:pathLst>
              <a:path w="12058650" h="9525">
                <a:moveTo>
                  <a:pt x="12058649" y="9524"/>
                </a:moveTo>
                <a:lnTo>
                  <a:pt x="0" y="9524"/>
                </a:lnTo>
                <a:lnTo>
                  <a:pt x="0" y="0"/>
                </a:lnTo>
                <a:lnTo>
                  <a:pt x="12058649" y="0"/>
                </a:lnTo>
                <a:lnTo>
                  <a:pt x="12058649" y="9524"/>
                </a:lnTo>
                <a:close/>
              </a:path>
            </a:pathLst>
          </a:custGeom>
          <a:solidFill>
            <a:srgbClr val="C7C4BE"/>
          </a:solidFill>
        </p:spPr>
        <p:txBody>
          <a:bodyPr wrap="square" lIns="0" tIns="0" rIns="0" bIns="0" rtlCol="0"/>
          <a:lstStyle/>
          <a:p>
            <a:endParaRPr sz="1347" dirty="0"/>
          </a:p>
        </p:txBody>
      </p:sp>
      <p:sp>
        <p:nvSpPr>
          <p:cNvPr id="18" name="object 18"/>
          <p:cNvSpPr txBox="1"/>
          <p:nvPr/>
        </p:nvSpPr>
        <p:spPr>
          <a:xfrm>
            <a:off x="336456" y="4974744"/>
            <a:ext cx="1303939" cy="104205"/>
          </a:xfrm>
          <a:prstGeom prst="rect">
            <a:avLst/>
          </a:prstGeom>
        </p:spPr>
        <p:txBody>
          <a:bodyPr vert="horz" wrap="square" lIns="0" tIns="11884" rIns="0" bIns="0" rtlCol="0">
            <a:spAutoFit/>
          </a:bodyPr>
          <a:lstStyle/>
          <a:p>
            <a:pPr marL="9507">
              <a:spcBef>
                <a:spcPts val="94"/>
              </a:spcBef>
            </a:pPr>
            <a:r>
              <a:rPr sz="599" dirty="0">
                <a:solidFill>
                  <a:srgbClr val="596474"/>
                </a:solidFill>
                <a:latin typeface="Arial"/>
                <a:cs typeface="Arial"/>
              </a:rPr>
              <a:t>Motala</a:t>
            </a:r>
            <a:r>
              <a:rPr sz="599" spc="19" dirty="0">
                <a:solidFill>
                  <a:srgbClr val="596474"/>
                </a:solidFill>
                <a:latin typeface="Arial"/>
                <a:cs typeface="Arial"/>
              </a:rPr>
              <a:t> </a:t>
            </a:r>
            <a:r>
              <a:rPr sz="599" dirty="0">
                <a:solidFill>
                  <a:srgbClr val="596474"/>
                </a:solidFill>
                <a:latin typeface="Arial"/>
                <a:cs typeface="Arial"/>
              </a:rPr>
              <a:t>et</a:t>
            </a:r>
            <a:r>
              <a:rPr sz="599" spc="19" dirty="0">
                <a:solidFill>
                  <a:srgbClr val="596474"/>
                </a:solidFill>
                <a:latin typeface="Arial"/>
                <a:cs typeface="Arial"/>
              </a:rPr>
              <a:t> </a:t>
            </a:r>
            <a:r>
              <a:rPr sz="599" dirty="0">
                <a:solidFill>
                  <a:srgbClr val="596474"/>
                </a:solidFill>
                <a:latin typeface="Arial"/>
                <a:cs typeface="Arial"/>
              </a:rPr>
              <a:t>al.,</a:t>
            </a:r>
            <a:r>
              <a:rPr sz="599" spc="19" dirty="0">
                <a:solidFill>
                  <a:srgbClr val="596474"/>
                </a:solidFill>
                <a:latin typeface="Arial"/>
                <a:cs typeface="Arial"/>
              </a:rPr>
              <a:t> </a:t>
            </a:r>
            <a:r>
              <a:rPr sz="599" dirty="0">
                <a:solidFill>
                  <a:srgbClr val="596474"/>
                </a:solidFill>
                <a:latin typeface="Arial"/>
                <a:cs typeface="Arial"/>
              </a:rPr>
              <a:t>2026</a:t>
            </a:r>
            <a:r>
              <a:rPr sz="599" spc="22" dirty="0">
                <a:solidFill>
                  <a:srgbClr val="596474"/>
                </a:solidFill>
                <a:latin typeface="Arial"/>
                <a:cs typeface="Arial"/>
              </a:rPr>
              <a:t> </a:t>
            </a:r>
            <a:r>
              <a:rPr sz="599" dirty="0">
                <a:solidFill>
                  <a:srgbClr val="596474"/>
                </a:solidFill>
                <a:latin typeface="Arial"/>
                <a:cs typeface="Arial"/>
              </a:rPr>
              <a:t>|</a:t>
            </a:r>
            <a:r>
              <a:rPr sz="599" spc="19" dirty="0">
                <a:solidFill>
                  <a:srgbClr val="596474"/>
                </a:solidFill>
                <a:latin typeface="Arial"/>
                <a:cs typeface="Arial"/>
              </a:rPr>
              <a:t> </a:t>
            </a:r>
            <a:r>
              <a:rPr sz="599" dirty="0">
                <a:solidFill>
                  <a:srgbClr val="596474"/>
                </a:solidFill>
                <a:latin typeface="Arial"/>
                <a:cs typeface="Arial"/>
              </a:rPr>
              <a:t>Wills</a:t>
            </a:r>
            <a:r>
              <a:rPr sz="599" spc="19" dirty="0">
                <a:solidFill>
                  <a:srgbClr val="596474"/>
                </a:solidFill>
                <a:latin typeface="Arial"/>
                <a:cs typeface="Arial"/>
              </a:rPr>
              <a:t> </a:t>
            </a:r>
            <a:r>
              <a:rPr sz="599" dirty="0">
                <a:solidFill>
                  <a:srgbClr val="596474"/>
                </a:solidFill>
                <a:latin typeface="Arial"/>
                <a:cs typeface="Arial"/>
              </a:rPr>
              <a:t>et</a:t>
            </a:r>
            <a:r>
              <a:rPr sz="599" spc="22" dirty="0">
                <a:solidFill>
                  <a:srgbClr val="596474"/>
                </a:solidFill>
                <a:latin typeface="Arial"/>
                <a:cs typeface="Arial"/>
              </a:rPr>
              <a:t> </a:t>
            </a:r>
            <a:r>
              <a:rPr sz="599" dirty="0">
                <a:solidFill>
                  <a:srgbClr val="596474"/>
                </a:solidFill>
                <a:latin typeface="Arial"/>
                <a:cs typeface="Arial"/>
              </a:rPr>
              <a:t>al.,</a:t>
            </a:r>
            <a:r>
              <a:rPr sz="599" spc="19" dirty="0">
                <a:solidFill>
                  <a:srgbClr val="596474"/>
                </a:solidFill>
                <a:latin typeface="Arial"/>
                <a:cs typeface="Arial"/>
              </a:rPr>
              <a:t> </a:t>
            </a:r>
            <a:r>
              <a:rPr sz="599" spc="-15" dirty="0">
                <a:solidFill>
                  <a:srgbClr val="596474"/>
                </a:solidFill>
                <a:latin typeface="Arial"/>
                <a:cs typeface="Arial"/>
              </a:rPr>
              <a:t>2021</a:t>
            </a:r>
            <a:endParaRPr sz="599" dirty="0">
              <a:latin typeface="Arial"/>
              <a:cs typeface="Arial"/>
            </a:endParaRPr>
          </a:p>
        </p:txBody>
      </p:sp>
      <p:sp>
        <p:nvSpPr>
          <p:cNvPr id="20" name="object 6">
            <a:extLst>
              <a:ext uri="{FF2B5EF4-FFF2-40B4-BE49-F238E27FC236}">
                <a16:creationId xmlns:a16="http://schemas.microsoft.com/office/drawing/2014/main" id="{41F68A50-0E67-3FDE-2DD4-3E3A52F9E6FB}"/>
              </a:ext>
            </a:extLst>
          </p:cNvPr>
          <p:cNvSpPr/>
          <p:nvPr/>
        </p:nvSpPr>
        <p:spPr>
          <a:xfrm>
            <a:off x="298802" y="1095774"/>
            <a:ext cx="4243355" cy="192525"/>
          </a:xfrm>
          <a:custGeom>
            <a:avLst/>
            <a:gdLst/>
            <a:ahLst/>
            <a:cxnLst/>
            <a:rect l="l" t="t" r="r" b="b"/>
            <a:pathLst>
              <a:path w="5772150" h="257175">
                <a:moveTo>
                  <a:pt x="5739101" y="257174"/>
                </a:moveTo>
                <a:lnTo>
                  <a:pt x="33047" y="257174"/>
                </a:lnTo>
                <a:lnTo>
                  <a:pt x="28187" y="256207"/>
                </a:lnTo>
                <a:lnTo>
                  <a:pt x="966" y="228987"/>
                </a:lnTo>
                <a:lnTo>
                  <a:pt x="0" y="224127"/>
                </a:lnTo>
                <a:lnTo>
                  <a:pt x="0" y="219074"/>
                </a:lnTo>
                <a:lnTo>
                  <a:pt x="0" y="33047"/>
                </a:lnTo>
                <a:lnTo>
                  <a:pt x="28187" y="966"/>
                </a:lnTo>
                <a:lnTo>
                  <a:pt x="33047" y="0"/>
                </a:lnTo>
                <a:lnTo>
                  <a:pt x="5739101" y="0"/>
                </a:lnTo>
                <a:lnTo>
                  <a:pt x="5771182" y="28187"/>
                </a:lnTo>
                <a:lnTo>
                  <a:pt x="5772149" y="33047"/>
                </a:lnTo>
                <a:lnTo>
                  <a:pt x="5772149" y="224127"/>
                </a:lnTo>
                <a:lnTo>
                  <a:pt x="5743961" y="256207"/>
                </a:lnTo>
                <a:lnTo>
                  <a:pt x="5739101" y="257174"/>
                </a:lnTo>
                <a:close/>
              </a:path>
            </a:pathLst>
          </a:custGeom>
          <a:solidFill>
            <a:srgbClr val="C12F26"/>
          </a:solidFill>
        </p:spPr>
        <p:txBody>
          <a:bodyPr wrap="square" lIns="0" tIns="0" rIns="0" bIns="0" rtlCol="0"/>
          <a:lstStyle/>
          <a:p>
            <a:r>
              <a:rPr lang="en-US" sz="1400" b="1" dirty="0">
                <a:solidFill>
                  <a:schemeClr val="bg1"/>
                </a:solidFill>
              </a:rPr>
              <a:t>FINDING 2</a:t>
            </a:r>
            <a:endParaRPr sz="1400" b="1" dirty="0">
              <a:solidFill>
                <a:schemeClr val="bg1"/>
              </a:solidFill>
            </a:endParaRPr>
          </a:p>
        </p:txBody>
      </p:sp>
      <p:grpSp>
        <p:nvGrpSpPr>
          <p:cNvPr id="21" name="object 13">
            <a:extLst>
              <a:ext uri="{FF2B5EF4-FFF2-40B4-BE49-F238E27FC236}">
                <a16:creationId xmlns:a16="http://schemas.microsoft.com/office/drawing/2014/main" id="{5A83BA90-D046-14B1-78EB-2AAD7B28C1A8}"/>
              </a:ext>
            </a:extLst>
          </p:cNvPr>
          <p:cNvGrpSpPr/>
          <p:nvPr/>
        </p:nvGrpSpPr>
        <p:grpSpPr>
          <a:xfrm>
            <a:off x="3454880" y="3855202"/>
            <a:ext cx="5347909" cy="734446"/>
            <a:chOff x="4610099" y="3810000"/>
            <a:chExt cx="7143750" cy="981075"/>
          </a:xfrm>
        </p:grpSpPr>
        <p:sp>
          <p:nvSpPr>
            <p:cNvPr id="22" name="object 14">
              <a:extLst>
                <a:ext uri="{FF2B5EF4-FFF2-40B4-BE49-F238E27FC236}">
                  <a16:creationId xmlns:a16="http://schemas.microsoft.com/office/drawing/2014/main" id="{50E870A8-2800-BFE4-B4BB-A1F84DC42189}"/>
                </a:ext>
              </a:extLst>
            </p:cNvPr>
            <p:cNvSpPr/>
            <p:nvPr/>
          </p:nvSpPr>
          <p:spPr>
            <a:xfrm>
              <a:off x="4667249" y="3810000"/>
              <a:ext cx="7086600" cy="981075"/>
            </a:xfrm>
            <a:custGeom>
              <a:avLst/>
              <a:gdLst/>
              <a:ahLst/>
              <a:cxnLst/>
              <a:rect l="l" t="t" r="r" b="b"/>
              <a:pathLst>
                <a:path w="7086600" h="981075">
                  <a:moveTo>
                    <a:pt x="0" y="981074"/>
                  </a:moveTo>
                  <a:lnTo>
                    <a:pt x="7086599" y="981074"/>
                  </a:lnTo>
                  <a:lnTo>
                    <a:pt x="7086599" y="0"/>
                  </a:lnTo>
                  <a:lnTo>
                    <a:pt x="0" y="0"/>
                  </a:lnTo>
                  <a:lnTo>
                    <a:pt x="0" y="9810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142608" marR="225321">
                <a:lnSpc>
                  <a:spcPct val="130200"/>
                </a:lnSpc>
                <a:spcBef>
                  <a:spcPts val="75"/>
                </a:spcBef>
              </a:pPr>
              <a:r>
                <a:rPr lang="en-US" sz="1400" i="1" dirty="0">
                  <a:solidFill>
                    <a:srgbClr val="2D3748"/>
                  </a:solidFill>
                  <a:latin typeface="Arial"/>
                  <a:cs typeface="Arial"/>
                </a:rPr>
                <a:t>   “I had to bring my children to work, on the streets; </a:t>
              </a:r>
            </a:p>
            <a:p>
              <a:pPr marL="142608" marR="225321">
                <a:lnSpc>
                  <a:spcPct val="130200"/>
                </a:lnSpc>
                <a:spcBef>
                  <a:spcPts val="75"/>
                </a:spcBef>
              </a:pPr>
              <a:r>
                <a:rPr lang="en-US" sz="1400" i="1" dirty="0">
                  <a:solidFill>
                    <a:srgbClr val="2D3748"/>
                  </a:solidFill>
                  <a:latin typeface="Arial"/>
                  <a:cs typeface="Arial"/>
                </a:rPr>
                <a:t>    I missed days at work when a child was unwell” </a:t>
              </a:r>
              <a:endParaRPr sz="1400" i="1" dirty="0">
                <a:solidFill>
                  <a:srgbClr val="2D3748"/>
                </a:solidFill>
                <a:latin typeface="Arial"/>
                <a:cs typeface="Arial"/>
              </a:endParaRPr>
            </a:p>
          </p:txBody>
        </p:sp>
        <p:sp>
          <p:nvSpPr>
            <p:cNvPr id="23" name="object 15">
              <a:extLst>
                <a:ext uri="{FF2B5EF4-FFF2-40B4-BE49-F238E27FC236}">
                  <a16:creationId xmlns:a16="http://schemas.microsoft.com/office/drawing/2014/main" id="{39083113-532C-7664-78D7-73E28050A43A}"/>
                </a:ext>
              </a:extLst>
            </p:cNvPr>
            <p:cNvSpPr/>
            <p:nvPr/>
          </p:nvSpPr>
          <p:spPr>
            <a:xfrm>
              <a:off x="4610099" y="3810000"/>
              <a:ext cx="57150" cy="981075"/>
            </a:xfrm>
            <a:custGeom>
              <a:avLst/>
              <a:gdLst/>
              <a:ahLst/>
              <a:cxnLst/>
              <a:rect l="l" t="t" r="r" b="b"/>
              <a:pathLst>
                <a:path w="57150" h="981075">
                  <a:moveTo>
                    <a:pt x="57149" y="981074"/>
                  </a:moveTo>
                  <a:lnTo>
                    <a:pt x="0" y="981074"/>
                  </a:lnTo>
                  <a:lnTo>
                    <a:pt x="0" y="0"/>
                  </a:lnTo>
                  <a:lnTo>
                    <a:pt x="57149" y="0"/>
                  </a:lnTo>
                  <a:lnTo>
                    <a:pt x="57149" y="981074"/>
                  </a:lnTo>
                  <a:close/>
                </a:path>
              </a:pathLst>
            </a:custGeom>
            <a:solidFill>
              <a:srgbClr val="C12F26"/>
            </a:solidFill>
          </p:spPr>
          <p:txBody>
            <a:bodyPr wrap="square" lIns="0" tIns="0" rIns="0" bIns="0" rtlCol="0"/>
            <a:lstStyle/>
            <a:p>
              <a:endParaRPr sz="1347" dirty="0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056" y="272778"/>
            <a:ext cx="9084315" cy="5133993"/>
            <a:chOff x="0" y="0"/>
            <a:chExt cx="1213485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12"/>
              <a:ext cx="12134850" cy="6858000"/>
            </a:xfrm>
            <a:custGeom>
              <a:avLst/>
              <a:gdLst/>
              <a:ahLst/>
              <a:cxnLst/>
              <a:rect l="l" t="t" r="r" b="b"/>
              <a:pathLst>
                <a:path w="12134850" h="6858000">
                  <a:moveTo>
                    <a:pt x="12134837" y="0"/>
                  </a:moveTo>
                  <a:lnTo>
                    <a:pt x="76187" y="0"/>
                  </a:lnTo>
                  <a:lnTo>
                    <a:pt x="0" y="0"/>
                  </a:lnTo>
                  <a:lnTo>
                    <a:pt x="0" y="6857987"/>
                  </a:lnTo>
                  <a:lnTo>
                    <a:pt x="76187" y="6857987"/>
                  </a:lnTo>
                  <a:lnTo>
                    <a:pt x="76187" y="819150"/>
                  </a:lnTo>
                  <a:lnTo>
                    <a:pt x="12134837" y="819150"/>
                  </a:lnTo>
                  <a:lnTo>
                    <a:pt x="12134837" y="0"/>
                  </a:lnTo>
                  <a:close/>
                </a:path>
              </a:pathLst>
            </a:custGeom>
            <a:solidFill>
              <a:srgbClr val="1A3A5C"/>
            </a:solidFill>
          </p:spPr>
          <p:txBody>
            <a:bodyPr wrap="square" lIns="0" tIns="0" rIns="0" bIns="0" rtlCol="0"/>
            <a:lstStyle/>
            <a:p>
              <a:endParaRPr sz="1347" dirty="0"/>
            </a:p>
          </p:txBody>
        </p:sp>
        <p:sp>
          <p:nvSpPr>
            <p:cNvPr id="4" name="object 4"/>
            <p:cNvSpPr/>
            <p:nvPr/>
          </p:nvSpPr>
          <p:spPr>
            <a:xfrm>
              <a:off x="76199" y="781050"/>
              <a:ext cx="12058650" cy="38100"/>
            </a:xfrm>
            <a:custGeom>
              <a:avLst/>
              <a:gdLst/>
              <a:ahLst/>
              <a:cxnLst/>
              <a:rect l="l" t="t" r="r" b="b"/>
              <a:pathLst>
                <a:path w="12058650" h="38100">
                  <a:moveTo>
                    <a:pt x="1205864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2058649" y="0"/>
                  </a:lnTo>
                  <a:lnTo>
                    <a:pt x="12058649" y="38099"/>
                  </a:lnTo>
                  <a:close/>
                </a:path>
              </a:pathLst>
            </a:custGeom>
            <a:solidFill>
              <a:srgbClr val="C12F26"/>
            </a:solidFill>
          </p:spPr>
          <p:txBody>
            <a:bodyPr wrap="square" lIns="0" tIns="0" rIns="0" bIns="0" rtlCol="0"/>
            <a:lstStyle/>
            <a:p>
              <a:endParaRPr sz="1347" dirty="0"/>
            </a:p>
          </p:txBody>
        </p:sp>
      </p:grp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336456" y="190180"/>
            <a:ext cx="7480893" cy="527947"/>
          </a:xfrm>
          <a:prstGeom prst="rect">
            <a:avLst/>
          </a:prstGeom>
        </p:spPr>
        <p:txBody>
          <a:bodyPr vert="horz" wrap="square" lIns="0" tIns="9507" rIns="0" bIns="0" rtlCol="0" anchor="ctr">
            <a:spAutoFit/>
          </a:bodyPr>
          <a:lstStyle/>
          <a:p>
            <a:pPr marL="9507">
              <a:lnSpc>
                <a:spcPct val="100000"/>
              </a:lnSpc>
              <a:spcBef>
                <a:spcPts val="75"/>
              </a:spcBef>
            </a:pPr>
            <a:r>
              <a:rPr sz="1684" dirty="0"/>
              <a:t>Exclusion</a:t>
            </a:r>
            <a:r>
              <a:rPr sz="1684" spc="-7" dirty="0"/>
              <a:t> </a:t>
            </a:r>
            <a:r>
              <a:rPr sz="1684" dirty="0"/>
              <a:t>Generates</a:t>
            </a:r>
            <a:r>
              <a:rPr sz="1684" spc="-7" dirty="0"/>
              <a:t> </a:t>
            </a:r>
            <a:r>
              <a:rPr sz="1684" dirty="0"/>
              <a:t>Its</a:t>
            </a:r>
            <a:r>
              <a:rPr sz="1684" spc="-7" dirty="0"/>
              <a:t> </a:t>
            </a:r>
            <a:r>
              <a:rPr sz="1684" dirty="0"/>
              <a:t>Own</a:t>
            </a:r>
            <a:r>
              <a:rPr sz="1684" spc="-7" dirty="0"/>
              <a:t> </a:t>
            </a:r>
            <a:r>
              <a:rPr sz="1684" dirty="0"/>
              <a:t>Economy</a:t>
            </a:r>
            <a:r>
              <a:rPr sz="1684" spc="-4" dirty="0"/>
              <a:t> </a:t>
            </a:r>
            <a:r>
              <a:rPr sz="1684" dirty="0"/>
              <a:t>—</a:t>
            </a:r>
            <a:r>
              <a:rPr sz="1684" spc="-7" dirty="0"/>
              <a:t> </a:t>
            </a:r>
            <a:r>
              <a:rPr sz="1684" dirty="0"/>
              <a:t>Women</a:t>
            </a:r>
            <a:r>
              <a:rPr sz="1684" spc="-7" dirty="0"/>
              <a:t> </a:t>
            </a:r>
            <a:r>
              <a:rPr sz="1684" dirty="0"/>
              <a:t>Navigate</a:t>
            </a:r>
            <a:r>
              <a:rPr lang="en-US" sz="1684" dirty="0"/>
              <a:t>d</a:t>
            </a:r>
            <a:r>
              <a:rPr sz="1684" spc="-7" dirty="0"/>
              <a:t> </a:t>
            </a:r>
            <a:r>
              <a:rPr sz="1684" dirty="0"/>
              <a:t>It</a:t>
            </a:r>
            <a:r>
              <a:rPr sz="1684" spc="-4" dirty="0"/>
              <a:t> </a:t>
            </a:r>
            <a:r>
              <a:rPr sz="1684" spc="-7" dirty="0"/>
              <a:t>Collectively</a:t>
            </a:r>
            <a:endParaRPr sz="1684" dirty="0"/>
          </a:p>
        </p:txBody>
      </p:sp>
      <p:grpSp>
        <p:nvGrpSpPr>
          <p:cNvPr id="7" name="object 7"/>
          <p:cNvGrpSpPr/>
          <p:nvPr/>
        </p:nvGrpSpPr>
        <p:grpSpPr>
          <a:xfrm>
            <a:off x="52701" y="1363276"/>
            <a:ext cx="9027270" cy="3408401"/>
            <a:chOff x="76199" y="2057400"/>
            <a:chExt cx="12058650" cy="4552950"/>
          </a:xfrm>
        </p:grpSpPr>
        <p:sp>
          <p:nvSpPr>
            <p:cNvPr id="8" name="object 8"/>
            <p:cNvSpPr/>
            <p:nvPr/>
          </p:nvSpPr>
          <p:spPr>
            <a:xfrm>
              <a:off x="457199" y="2276475"/>
              <a:ext cx="38100" cy="485775"/>
            </a:xfrm>
            <a:custGeom>
              <a:avLst/>
              <a:gdLst/>
              <a:ahLst/>
              <a:cxnLst/>
              <a:rect l="l" t="t" r="r" b="b"/>
              <a:pathLst>
                <a:path w="38100" h="485775">
                  <a:moveTo>
                    <a:pt x="38099" y="485774"/>
                  </a:moveTo>
                  <a:lnTo>
                    <a:pt x="0" y="485774"/>
                  </a:lnTo>
                  <a:lnTo>
                    <a:pt x="0" y="0"/>
                  </a:lnTo>
                  <a:lnTo>
                    <a:pt x="38099" y="0"/>
                  </a:lnTo>
                  <a:lnTo>
                    <a:pt x="38099" y="485774"/>
                  </a:lnTo>
                  <a:close/>
                </a:path>
              </a:pathLst>
            </a:custGeom>
            <a:solidFill>
              <a:srgbClr val="C12F26"/>
            </a:solidFill>
          </p:spPr>
          <p:txBody>
            <a:bodyPr wrap="square" lIns="0" tIns="0" rIns="0" bIns="0" rtlCol="0"/>
            <a:lstStyle/>
            <a:p>
              <a:endParaRPr sz="1347" dirty="0"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59124" y="2057400"/>
              <a:ext cx="3755422" cy="330517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76199" y="6600825"/>
              <a:ext cx="12058650" cy="9525"/>
            </a:xfrm>
            <a:custGeom>
              <a:avLst/>
              <a:gdLst/>
              <a:ahLst/>
              <a:cxnLst/>
              <a:rect l="l" t="t" r="r" b="b"/>
              <a:pathLst>
                <a:path w="12058650" h="9525">
                  <a:moveTo>
                    <a:pt x="12058649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12058649" y="0"/>
                  </a:lnTo>
                  <a:lnTo>
                    <a:pt x="12058649" y="9524"/>
                  </a:lnTo>
                  <a:close/>
                </a:path>
              </a:pathLst>
            </a:custGeom>
            <a:solidFill>
              <a:srgbClr val="C7C4BE"/>
            </a:solidFill>
          </p:spPr>
          <p:txBody>
            <a:bodyPr wrap="square" lIns="0" tIns="0" rIns="0" bIns="0" rtlCol="0"/>
            <a:lstStyle/>
            <a:p>
              <a:endParaRPr sz="1347" dirty="0"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345963" y="2224730"/>
            <a:ext cx="64175" cy="948362"/>
            <a:chOff x="457199" y="2971800"/>
            <a:chExt cx="85725" cy="1266824"/>
          </a:xfrm>
        </p:grpSpPr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199" y="2971800"/>
              <a:ext cx="85725" cy="8572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199" y="3562350"/>
              <a:ext cx="85725" cy="8572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199" y="4152900"/>
              <a:ext cx="85725" cy="85724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410138" y="1445883"/>
            <a:ext cx="5905155" cy="2969098"/>
          </a:xfrm>
          <a:prstGeom prst="rect">
            <a:avLst/>
          </a:prstGeom>
        </p:spPr>
        <p:txBody>
          <a:bodyPr vert="horz" wrap="square" lIns="0" tIns="9032" rIns="0" bIns="0" rtlCol="0">
            <a:spAutoFit/>
          </a:bodyPr>
          <a:lstStyle/>
          <a:p>
            <a:pPr marL="9507" marR="18539">
              <a:lnSpc>
                <a:spcPct val="125000"/>
              </a:lnSpc>
              <a:spcBef>
                <a:spcPts val="71"/>
              </a:spcBef>
            </a:pPr>
            <a:r>
              <a:rPr sz="1200" i="1" dirty="0">
                <a:solidFill>
                  <a:srgbClr val="2D3748"/>
                </a:solidFill>
                <a:latin typeface="Arial"/>
                <a:cs typeface="Arial"/>
              </a:rPr>
              <a:t>Where</a:t>
            </a:r>
            <a:r>
              <a:rPr sz="1200" i="1" spc="22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2D3748"/>
                </a:solidFill>
                <a:latin typeface="Arial"/>
                <a:cs typeface="Arial"/>
              </a:rPr>
              <a:t>the</a:t>
            </a:r>
            <a:r>
              <a:rPr sz="1200" i="1" spc="26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2D3748"/>
                </a:solidFill>
                <a:latin typeface="Arial"/>
                <a:cs typeface="Arial"/>
              </a:rPr>
              <a:t>state</a:t>
            </a:r>
            <a:r>
              <a:rPr sz="1200" i="1" spc="26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2D3748"/>
                </a:solidFill>
                <a:latin typeface="Arial"/>
                <a:cs typeface="Arial"/>
              </a:rPr>
              <a:t>withdrew,</a:t>
            </a:r>
            <a:r>
              <a:rPr sz="1200" i="1" spc="22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2D3748"/>
                </a:solidFill>
                <a:latin typeface="Arial"/>
                <a:cs typeface="Arial"/>
              </a:rPr>
              <a:t>women</a:t>
            </a:r>
            <a:r>
              <a:rPr sz="1200" i="1" spc="26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2D3748"/>
                </a:solidFill>
                <a:latin typeface="Arial"/>
                <a:cs typeface="Arial"/>
              </a:rPr>
              <a:t>built</a:t>
            </a:r>
            <a:r>
              <a:rPr sz="1200" i="1" spc="26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2D3748"/>
                </a:solidFill>
                <a:latin typeface="Arial"/>
                <a:cs typeface="Arial"/>
              </a:rPr>
              <a:t>informal</a:t>
            </a:r>
            <a:r>
              <a:rPr sz="1200" i="1" spc="22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2D3748"/>
                </a:solidFill>
                <a:latin typeface="Arial"/>
                <a:cs typeface="Arial"/>
              </a:rPr>
              <a:t>infrastructures</a:t>
            </a:r>
            <a:r>
              <a:rPr sz="1200" i="1" spc="26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2D3748"/>
                </a:solidFill>
                <a:latin typeface="Arial"/>
                <a:cs typeface="Arial"/>
              </a:rPr>
              <a:t>of</a:t>
            </a:r>
            <a:r>
              <a:rPr sz="1200" i="1" spc="26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2D3748"/>
                </a:solidFill>
                <a:latin typeface="Arial"/>
                <a:cs typeface="Arial"/>
              </a:rPr>
              <a:t>mutual</a:t>
            </a:r>
            <a:r>
              <a:rPr sz="1200" i="1" spc="22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2D3748"/>
                </a:solidFill>
                <a:latin typeface="Arial"/>
                <a:cs typeface="Arial"/>
              </a:rPr>
              <a:t>aid</a:t>
            </a:r>
            <a:r>
              <a:rPr sz="1200" i="1" spc="26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i="1" spc="-19" dirty="0">
                <a:solidFill>
                  <a:srgbClr val="2D3748"/>
                </a:solidFill>
                <a:latin typeface="Arial"/>
                <a:cs typeface="Arial"/>
              </a:rPr>
              <a:t>to </a:t>
            </a:r>
            <a:r>
              <a:rPr sz="1200" i="1" dirty="0">
                <a:solidFill>
                  <a:srgbClr val="2D3748"/>
                </a:solidFill>
                <a:latin typeface="Arial"/>
                <a:cs typeface="Arial"/>
              </a:rPr>
              <a:t>survive</a:t>
            </a:r>
            <a:r>
              <a:rPr sz="1200" i="1" spc="30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i="1" spc="-7" dirty="0">
                <a:solidFill>
                  <a:srgbClr val="2D3748"/>
                </a:solidFill>
                <a:latin typeface="Arial"/>
                <a:cs typeface="Arial"/>
              </a:rPr>
              <a:t>digitally.</a:t>
            </a:r>
            <a:endParaRPr sz="1200" dirty="0">
              <a:latin typeface="Arial"/>
              <a:cs typeface="Arial"/>
            </a:endParaRPr>
          </a:p>
          <a:p>
            <a:pPr marL="37554" marR="84139">
              <a:lnSpc>
                <a:spcPct val="120000"/>
              </a:lnSpc>
              <a:spcBef>
                <a:spcPts val="842"/>
              </a:spcBef>
            </a:pPr>
            <a:r>
              <a:rPr sz="1200" b="1" dirty="0">
                <a:solidFill>
                  <a:srgbClr val="1A3A5C"/>
                </a:solidFill>
                <a:latin typeface="Arial"/>
                <a:cs typeface="Arial"/>
              </a:rPr>
              <a:t>WhatsApp</a:t>
            </a:r>
            <a:r>
              <a:rPr sz="1200" b="1" spc="37" dirty="0">
                <a:solidFill>
                  <a:srgbClr val="1A3A5C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A3A5C"/>
                </a:solidFill>
                <a:latin typeface="Arial"/>
                <a:cs typeface="Arial"/>
              </a:rPr>
              <a:t>networks:</a:t>
            </a:r>
            <a:r>
              <a:rPr sz="1200" b="1" spc="41" dirty="0">
                <a:solidFill>
                  <a:srgbClr val="1A3A5C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Real-time</a:t>
            </a:r>
            <a:r>
              <a:rPr sz="1200" spc="41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sharing</a:t>
            </a:r>
            <a:r>
              <a:rPr sz="1200" spc="41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of</a:t>
            </a:r>
            <a:r>
              <a:rPr sz="1200" spc="41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SASSA</a:t>
            </a:r>
            <a:r>
              <a:rPr sz="1200" spc="-19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updates,</a:t>
            </a:r>
            <a:r>
              <a:rPr sz="1200" spc="41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appeal</a:t>
            </a:r>
            <a:r>
              <a:rPr sz="1200" spc="41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tips</a:t>
            </a:r>
            <a:r>
              <a:rPr sz="1200" spc="41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spc="-19" dirty="0">
                <a:solidFill>
                  <a:srgbClr val="2D3748"/>
                </a:solidFill>
                <a:latin typeface="Arial"/>
                <a:cs typeface="Arial"/>
              </a:rPr>
              <a:t>and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workarounds</a:t>
            </a:r>
            <a:r>
              <a:rPr sz="1200" spc="41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across</a:t>
            </a:r>
            <a:r>
              <a:rPr sz="1200" spc="45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spc="-7" dirty="0">
                <a:solidFill>
                  <a:srgbClr val="2D3748"/>
                </a:solidFill>
                <a:latin typeface="Arial"/>
                <a:cs typeface="Arial"/>
              </a:rPr>
              <a:t>communities</a:t>
            </a:r>
            <a:endParaRPr sz="1200" dirty="0">
              <a:latin typeface="Arial"/>
              <a:cs typeface="Arial"/>
            </a:endParaRPr>
          </a:p>
          <a:p>
            <a:pPr marL="37554" marR="3803">
              <a:lnSpc>
                <a:spcPct val="125000"/>
              </a:lnSpc>
              <a:spcBef>
                <a:spcPts val="730"/>
              </a:spcBef>
            </a:pPr>
            <a:r>
              <a:rPr sz="1200" b="1" dirty="0">
                <a:solidFill>
                  <a:srgbClr val="1A3A5C"/>
                </a:solidFill>
                <a:latin typeface="Arial"/>
                <a:cs typeface="Arial"/>
              </a:rPr>
              <a:t>Trusted</a:t>
            </a:r>
            <a:r>
              <a:rPr sz="1200" b="1" spc="30" dirty="0">
                <a:solidFill>
                  <a:srgbClr val="1A3A5C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A3A5C"/>
                </a:solidFill>
                <a:latin typeface="Arial"/>
                <a:cs typeface="Arial"/>
              </a:rPr>
              <a:t>intermediaries:</a:t>
            </a:r>
            <a:r>
              <a:rPr sz="1200" b="1" spc="30" dirty="0">
                <a:solidFill>
                  <a:srgbClr val="1A3A5C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Community</a:t>
            </a:r>
            <a:r>
              <a:rPr sz="1200" spc="34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members</a:t>
            </a:r>
            <a:r>
              <a:rPr sz="1200" spc="30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with</a:t>
            </a:r>
            <a:r>
              <a:rPr sz="1200" spc="30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devices</a:t>
            </a:r>
            <a:r>
              <a:rPr sz="1200" spc="34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and</a:t>
            </a:r>
            <a:r>
              <a:rPr sz="1200" spc="30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data</a:t>
            </a:r>
            <a:r>
              <a:rPr sz="1200" spc="30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spc="-7" dirty="0">
                <a:solidFill>
                  <a:srgbClr val="2D3748"/>
                </a:solidFill>
                <a:latin typeface="Arial"/>
                <a:cs typeface="Arial"/>
              </a:rPr>
              <a:t>became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navigational</a:t>
            </a:r>
            <a:r>
              <a:rPr sz="1200" spc="34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anchors</a:t>
            </a:r>
            <a:r>
              <a:rPr sz="1200" spc="34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for</a:t>
            </a:r>
            <a:r>
              <a:rPr sz="1200" spc="37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spc="-7" dirty="0">
                <a:solidFill>
                  <a:srgbClr val="2D3748"/>
                </a:solidFill>
                <a:latin typeface="Arial"/>
                <a:cs typeface="Arial"/>
              </a:rPr>
              <a:t>others</a:t>
            </a:r>
            <a:endParaRPr sz="1200" dirty="0">
              <a:latin typeface="Arial"/>
              <a:cs typeface="Arial"/>
            </a:endParaRPr>
          </a:p>
          <a:p>
            <a:pPr marL="37554" marR="272857">
              <a:lnSpc>
                <a:spcPct val="125000"/>
              </a:lnSpc>
              <a:spcBef>
                <a:spcPts val="674"/>
              </a:spcBef>
            </a:pPr>
            <a:r>
              <a:rPr sz="1200" b="1" dirty="0">
                <a:solidFill>
                  <a:srgbClr val="1A3A5C"/>
                </a:solidFill>
                <a:latin typeface="Arial"/>
                <a:cs typeface="Arial"/>
              </a:rPr>
              <a:t>Collective</a:t>
            </a:r>
            <a:r>
              <a:rPr sz="1200" b="1" spc="37" dirty="0">
                <a:solidFill>
                  <a:srgbClr val="1A3A5C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A3A5C"/>
                </a:solidFill>
                <a:latin typeface="Arial"/>
                <a:cs typeface="Arial"/>
              </a:rPr>
              <a:t>pooling:</a:t>
            </a:r>
            <a:r>
              <a:rPr sz="1200" b="1" spc="41" dirty="0">
                <a:solidFill>
                  <a:srgbClr val="1A3A5C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Sharing</a:t>
            </a:r>
            <a:r>
              <a:rPr sz="1200" spc="41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airtime,</a:t>
            </a:r>
            <a:r>
              <a:rPr sz="1200" spc="41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phones</a:t>
            </a:r>
            <a:r>
              <a:rPr sz="1200" spc="37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and</a:t>
            </a:r>
            <a:r>
              <a:rPr sz="1200" spc="41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application</a:t>
            </a:r>
            <a:r>
              <a:rPr sz="1200" spc="41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slots</a:t>
            </a:r>
            <a:r>
              <a:rPr sz="1200" spc="41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spc="-7" dirty="0">
                <a:solidFill>
                  <a:srgbClr val="2D3748"/>
                </a:solidFill>
                <a:latin typeface="Arial"/>
                <a:cs typeface="Arial"/>
              </a:rPr>
              <a:t>across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households</a:t>
            </a:r>
            <a:r>
              <a:rPr sz="1200" spc="34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and</a:t>
            </a:r>
            <a:r>
              <a:rPr sz="1200" spc="37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spc="-7" dirty="0">
                <a:solidFill>
                  <a:srgbClr val="2D3748"/>
                </a:solidFill>
                <a:latin typeface="Arial"/>
                <a:cs typeface="Arial"/>
              </a:rPr>
              <a:t>neighbours</a:t>
            </a:r>
            <a:endParaRPr sz="1200" dirty="0">
              <a:latin typeface="Arial"/>
              <a:cs typeface="Arial"/>
            </a:endParaRPr>
          </a:p>
          <a:p>
            <a:pPr marL="37554" marR="353193">
              <a:lnSpc>
                <a:spcPct val="120000"/>
              </a:lnSpc>
              <a:spcBef>
                <a:spcPts val="786"/>
              </a:spcBef>
            </a:pPr>
            <a:r>
              <a:rPr sz="1200" b="1" dirty="0">
                <a:solidFill>
                  <a:srgbClr val="1A3A5C"/>
                </a:solidFill>
                <a:latin typeface="Arial"/>
                <a:cs typeface="Arial"/>
              </a:rPr>
              <a:t>Peer-coached</a:t>
            </a:r>
            <a:r>
              <a:rPr sz="1200" b="1" spc="34" dirty="0">
                <a:solidFill>
                  <a:srgbClr val="1A3A5C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A3A5C"/>
                </a:solidFill>
                <a:latin typeface="Arial"/>
                <a:cs typeface="Arial"/>
              </a:rPr>
              <a:t>access:</a:t>
            </a:r>
            <a:r>
              <a:rPr sz="1200" b="1" spc="34" dirty="0">
                <a:solidFill>
                  <a:srgbClr val="1A3A5C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“She</a:t>
            </a:r>
            <a:r>
              <a:rPr sz="1200" spc="34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showed</a:t>
            </a:r>
            <a:r>
              <a:rPr sz="1200" spc="34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me</a:t>
            </a:r>
            <a:r>
              <a:rPr sz="1200" spc="34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how”</a:t>
            </a:r>
            <a:r>
              <a:rPr sz="1200" spc="34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—</a:t>
            </a:r>
            <a:r>
              <a:rPr sz="1200" spc="34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horizontal</a:t>
            </a:r>
            <a:r>
              <a:rPr sz="1200" spc="34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spc="-7" dirty="0">
                <a:solidFill>
                  <a:srgbClr val="2D3748"/>
                </a:solidFill>
                <a:latin typeface="Arial"/>
                <a:cs typeface="Arial"/>
              </a:rPr>
              <a:t>knowledge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transfer</a:t>
            </a:r>
            <a:r>
              <a:rPr sz="1200" spc="34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replacing</a:t>
            </a:r>
            <a:r>
              <a:rPr sz="1200" spc="34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absent</a:t>
            </a:r>
            <a:r>
              <a:rPr sz="1200" spc="34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2D3748"/>
                </a:solidFill>
                <a:latin typeface="Arial"/>
                <a:cs typeface="Arial"/>
              </a:rPr>
              <a:t>formal</a:t>
            </a:r>
            <a:r>
              <a:rPr sz="1200" spc="37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200" spc="-7" dirty="0">
                <a:solidFill>
                  <a:srgbClr val="2D3748"/>
                </a:solidFill>
                <a:latin typeface="Arial"/>
                <a:cs typeface="Arial"/>
              </a:rPr>
              <a:t>support</a:t>
            </a:r>
            <a:endParaRPr lang="en-US" sz="1200" spc="-7" dirty="0">
              <a:solidFill>
                <a:srgbClr val="2D3748"/>
              </a:solidFill>
              <a:latin typeface="Arial"/>
              <a:cs typeface="Arial"/>
            </a:endParaRPr>
          </a:p>
          <a:p>
            <a:pPr marL="37554" marR="353193">
              <a:lnSpc>
                <a:spcPct val="120000"/>
              </a:lnSpc>
              <a:spcBef>
                <a:spcPts val="786"/>
              </a:spcBef>
            </a:pPr>
            <a:r>
              <a:rPr lang="en-US" sz="1200" b="1" dirty="0">
                <a:solidFill>
                  <a:srgbClr val="1A3A5C"/>
                </a:solidFill>
                <a:latin typeface="Arial"/>
                <a:cs typeface="Arial"/>
              </a:rPr>
              <a:t>Informal Social Protection: </a:t>
            </a:r>
            <a:r>
              <a:rPr lang="en-US" sz="1200" dirty="0">
                <a:latin typeface="Arial"/>
                <a:cs typeface="Arial"/>
              </a:rPr>
              <a:t>Provided income support and food to workers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36456" y="4974744"/>
            <a:ext cx="664567" cy="104205"/>
          </a:xfrm>
          <a:prstGeom prst="rect">
            <a:avLst/>
          </a:prstGeom>
        </p:spPr>
        <p:txBody>
          <a:bodyPr vert="horz" wrap="square" lIns="0" tIns="11884" rIns="0" bIns="0" rtlCol="0">
            <a:spAutoFit/>
          </a:bodyPr>
          <a:lstStyle/>
          <a:p>
            <a:pPr marL="9507">
              <a:spcBef>
                <a:spcPts val="94"/>
              </a:spcBef>
            </a:pPr>
            <a:r>
              <a:rPr sz="599" dirty="0">
                <a:solidFill>
                  <a:srgbClr val="596474"/>
                </a:solidFill>
                <a:latin typeface="Arial"/>
                <a:cs typeface="Arial"/>
              </a:rPr>
              <a:t>Motala</a:t>
            </a:r>
            <a:r>
              <a:rPr sz="599" spc="22" dirty="0">
                <a:solidFill>
                  <a:srgbClr val="596474"/>
                </a:solidFill>
                <a:latin typeface="Arial"/>
                <a:cs typeface="Arial"/>
              </a:rPr>
              <a:t> </a:t>
            </a:r>
            <a:r>
              <a:rPr sz="599" dirty="0">
                <a:solidFill>
                  <a:srgbClr val="596474"/>
                </a:solidFill>
                <a:latin typeface="Arial"/>
                <a:cs typeface="Arial"/>
              </a:rPr>
              <a:t>et</a:t>
            </a:r>
            <a:r>
              <a:rPr sz="599" spc="22" dirty="0">
                <a:solidFill>
                  <a:srgbClr val="596474"/>
                </a:solidFill>
                <a:latin typeface="Arial"/>
                <a:cs typeface="Arial"/>
              </a:rPr>
              <a:t> </a:t>
            </a:r>
            <a:r>
              <a:rPr sz="599" dirty="0">
                <a:solidFill>
                  <a:srgbClr val="596474"/>
                </a:solidFill>
                <a:latin typeface="Arial"/>
                <a:cs typeface="Arial"/>
              </a:rPr>
              <a:t>al.,</a:t>
            </a:r>
            <a:r>
              <a:rPr sz="599" spc="22" dirty="0">
                <a:solidFill>
                  <a:srgbClr val="596474"/>
                </a:solidFill>
                <a:latin typeface="Arial"/>
                <a:cs typeface="Arial"/>
              </a:rPr>
              <a:t> </a:t>
            </a:r>
            <a:r>
              <a:rPr sz="599" spc="-15" dirty="0">
                <a:solidFill>
                  <a:srgbClr val="596474"/>
                </a:solidFill>
                <a:latin typeface="Arial"/>
                <a:cs typeface="Arial"/>
              </a:rPr>
              <a:t>2026</a:t>
            </a:r>
            <a:endParaRPr sz="599" dirty="0">
              <a:latin typeface="Arial"/>
              <a:cs typeface="Arial"/>
            </a:endParaRPr>
          </a:p>
        </p:txBody>
      </p:sp>
      <p:sp>
        <p:nvSpPr>
          <p:cNvPr id="20" name="object 7">
            <a:extLst>
              <a:ext uri="{FF2B5EF4-FFF2-40B4-BE49-F238E27FC236}">
                <a16:creationId xmlns:a16="http://schemas.microsoft.com/office/drawing/2014/main" id="{CC275E75-11E1-9FBD-DE2D-FA7E67F5EAEB}"/>
              </a:ext>
            </a:extLst>
          </p:cNvPr>
          <p:cNvSpPr txBox="1"/>
          <p:nvPr/>
        </p:nvSpPr>
        <p:spPr>
          <a:xfrm>
            <a:off x="375670" y="996371"/>
            <a:ext cx="4314455" cy="366905"/>
          </a:xfrm>
          <a:prstGeom prst="rect">
            <a:avLst/>
          </a:prstGeom>
          <a:solidFill>
            <a:srgbClr val="C00000"/>
          </a:solidFill>
        </p:spPr>
        <p:txBody>
          <a:bodyPr vert="horz" wrap="square" lIns="0" tIns="11884" rIns="0" bIns="0" rtlCol="0">
            <a:spAutoFit/>
          </a:bodyPr>
          <a:lstStyle/>
          <a:p>
            <a:pPr marL="108858">
              <a:spcBef>
                <a:spcPts val="94"/>
              </a:spcBef>
            </a:pPr>
            <a:r>
              <a:rPr sz="1400" b="1" spc="52" dirty="0">
                <a:solidFill>
                  <a:schemeClr val="bg1"/>
                </a:solidFill>
                <a:latin typeface="Arial"/>
                <a:cs typeface="Arial"/>
              </a:rPr>
              <a:t>FINDING</a:t>
            </a:r>
            <a:r>
              <a:rPr sz="1400" b="1" spc="13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400" b="1" spc="-37" dirty="0">
                <a:solidFill>
                  <a:schemeClr val="bg1"/>
                </a:solidFill>
                <a:latin typeface="Arial"/>
                <a:cs typeface="Arial"/>
              </a:rPr>
              <a:t>3</a:t>
            </a:r>
            <a:endParaRPr sz="1400" dirty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spcBef>
                <a:spcPts val="64"/>
              </a:spcBef>
            </a:pPr>
            <a:endParaRPr sz="823" dirty="0">
              <a:latin typeface="Arial"/>
              <a:cs typeface="Arial"/>
            </a:endParaRPr>
          </a:p>
        </p:txBody>
      </p:sp>
      <p:pic>
        <p:nvPicPr>
          <p:cNvPr id="22" name="object 16">
            <a:extLst>
              <a:ext uri="{FF2B5EF4-FFF2-40B4-BE49-F238E27FC236}">
                <a16:creationId xmlns:a16="http://schemas.microsoft.com/office/drawing/2014/main" id="{B5F2F697-2F3A-DAFD-662B-0EDF00D696CD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5963" y="3836235"/>
            <a:ext cx="64175" cy="64174"/>
          </a:xfrm>
          <a:prstGeom prst="rect">
            <a:avLst/>
          </a:prstGeom>
        </p:spPr>
      </p:pic>
      <p:pic>
        <p:nvPicPr>
          <p:cNvPr id="24" name="object 16">
            <a:extLst>
              <a:ext uri="{FF2B5EF4-FFF2-40B4-BE49-F238E27FC236}">
                <a16:creationId xmlns:a16="http://schemas.microsoft.com/office/drawing/2014/main" id="{545E3C62-A54A-E514-3F22-F2AB93BCAF1A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4368" y="4204800"/>
            <a:ext cx="64175" cy="6417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CC5B84E-D103-5D1D-0F9F-7852767720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08F0E6C-F2F0-BCD0-9807-2BB4ECBFC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1733646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697" y="9"/>
            <a:ext cx="9084315" cy="5133993"/>
          </a:xfrm>
          <a:custGeom>
            <a:avLst/>
            <a:gdLst/>
            <a:ahLst/>
            <a:cxnLst/>
            <a:rect l="l" t="t" r="r" b="b"/>
            <a:pathLst>
              <a:path w="12134850" h="6858000">
                <a:moveTo>
                  <a:pt x="12134837" y="0"/>
                </a:moveTo>
                <a:lnTo>
                  <a:pt x="76187" y="0"/>
                </a:lnTo>
                <a:lnTo>
                  <a:pt x="0" y="0"/>
                </a:lnTo>
                <a:lnTo>
                  <a:pt x="0" y="6857987"/>
                </a:lnTo>
                <a:lnTo>
                  <a:pt x="76187" y="6857987"/>
                </a:lnTo>
                <a:lnTo>
                  <a:pt x="76187" y="695325"/>
                </a:lnTo>
                <a:lnTo>
                  <a:pt x="12134837" y="695325"/>
                </a:lnTo>
                <a:lnTo>
                  <a:pt x="12134837" y="0"/>
                </a:lnTo>
                <a:close/>
              </a:path>
            </a:pathLst>
          </a:custGeom>
          <a:solidFill>
            <a:srgbClr val="1A3A5C"/>
          </a:solidFill>
        </p:spPr>
        <p:txBody>
          <a:bodyPr wrap="square" lIns="0" tIns="0" rIns="0" bIns="0" rtlCol="0"/>
          <a:lstStyle/>
          <a:p>
            <a:endParaRPr sz="1347" dirty="0"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336457" y="72201"/>
            <a:ext cx="6396099" cy="303398"/>
          </a:xfrm>
          <a:prstGeom prst="rect">
            <a:avLst/>
          </a:prstGeom>
        </p:spPr>
        <p:txBody>
          <a:bodyPr vert="horz" wrap="square" lIns="0" tIns="9507" rIns="0" bIns="0" rtlCol="0" anchor="ctr">
            <a:spAutoFit/>
          </a:bodyPr>
          <a:lstStyle/>
          <a:p>
            <a:pPr marL="9507">
              <a:lnSpc>
                <a:spcPct val="100000"/>
              </a:lnSpc>
              <a:spcBef>
                <a:spcPts val="75"/>
              </a:spcBef>
            </a:pPr>
            <a:r>
              <a:rPr sz="1909" dirty="0"/>
              <a:t>They</a:t>
            </a:r>
            <a:r>
              <a:rPr sz="1909" spc="-26" dirty="0"/>
              <a:t> </a:t>
            </a:r>
            <a:r>
              <a:rPr sz="1909" dirty="0"/>
              <a:t>Were</a:t>
            </a:r>
            <a:r>
              <a:rPr sz="1909" spc="-26" dirty="0"/>
              <a:t> </a:t>
            </a:r>
            <a:r>
              <a:rPr sz="1909" dirty="0"/>
              <a:t>Visible</a:t>
            </a:r>
            <a:r>
              <a:rPr sz="1909" spc="-26" dirty="0"/>
              <a:t> </a:t>
            </a:r>
            <a:r>
              <a:rPr sz="1909" dirty="0"/>
              <a:t>to</a:t>
            </a:r>
            <a:r>
              <a:rPr sz="1909" spc="-26" dirty="0"/>
              <a:t> </a:t>
            </a:r>
            <a:r>
              <a:rPr sz="1909" dirty="0"/>
              <a:t>the</a:t>
            </a:r>
            <a:r>
              <a:rPr sz="1909" spc="-22" dirty="0"/>
              <a:t> </a:t>
            </a:r>
            <a:r>
              <a:rPr sz="1909" dirty="0"/>
              <a:t>Market</a:t>
            </a:r>
            <a:r>
              <a:rPr sz="1909" spc="-26" dirty="0"/>
              <a:t> </a:t>
            </a:r>
            <a:r>
              <a:rPr sz="1909" dirty="0"/>
              <a:t>—</a:t>
            </a:r>
            <a:r>
              <a:rPr sz="1909" spc="-26" dirty="0"/>
              <a:t> </a:t>
            </a:r>
            <a:r>
              <a:rPr sz="1909" dirty="0"/>
              <a:t>Invisible</a:t>
            </a:r>
            <a:r>
              <a:rPr sz="1909" spc="-26" dirty="0"/>
              <a:t> </a:t>
            </a:r>
            <a:r>
              <a:rPr sz="1909" dirty="0"/>
              <a:t>to</a:t>
            </a:r>
            <a:r>
              <a:rPr sz="1909" spc="-26" dirty="0"/>
              <a:t> </a:t>
            </a:r>
            <a:r>
              <a:rPr sz="1909" dirty="0"/>
              <a:t>the</a:t>
            </a:r>
            <a:r>
              <a:rPr sz="1909" spc="-22" dirty="0"/>
              <a:t> </a:t>
            </a:r>
            <a:r>
              <a:rPr sz="1909" spc="-7" dirty="0"/>
              <a:t>State</a:t>
            </a:r>
            <a:endParaRPr sz="1909" dirty="0"/>
          </a:p>
        </p:txBody>
      </p:sp>
      <p:grpSp>
        <p:nvGrpSpPr>
          <p:cNvPr id="4" name="object 4"/>
          <p:cNvGrpSpPr/>
          <p:nvPr/>
        </p:nvGrpSpPr>
        <p:grpSpPr>
          <a:xfrm>
            <a:off x="431529" y="1550899"/>
            <a:ext cx="8228649" cy="919840"/>
            <a:chOff x="609599" y="2438400"/>
            <a:chExt cx="10991850" cy="1228725"/>
          </a:xfrm>
        </p:grpSpPr>
        <p:sp>
          <p:nvSpPr>
            <p:cNvPr id="5" name="object 5"/>
            <p:cNvSpPr/>
            <p:nvPr/>
          </p:nvSpPr>
          <p:spPr>
            <a:xfrm>
              <a:off x="685799" y="2438400"/>
              <a:ext cx="10915650" cy="1228725"/>
            </a:xfrm>
            <a:custGeom>
              <a:avLst/>
              <a:gdLst/>
              <a:ahLst/>
              <a:cxnLst/>
              <a:rect l="l" t="t" r="r" b="b"/>
              <a:pathLst>
                <a:path w="10915650" h="1228725">
                  <a:moveTo>
                    <a:pt x="0" y="1228724"/>
                  </a:moveTo>
                  <a:lnTo>
                    <a:pt x="10915649" y="1228724"/>
                  </a:lnTo>
                  <a:lnTo>
                    <a:pt x="10915649" y="0"/>
                  </a:lnTo>
                  <a:lnTo>
                    <a:pt x="0" y="0"/>
                  </a:lnTo>
                  <a:lnTo>
                    <a:pt x="0" y="12287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347" dirty="0"/>
            </a:p>
          </p:txBody>
        </p:sp>
        <p:sp>
          <p:nvSpPr>
            <p:cNvPr id="6" name="object 6"/>
            <p:cNvSpPr/>
            <p:nvPr/>
          </p:nvSpPr>
          <p:spPr>
            <a:xfrm>
              <a:off x="609599" y="2438400"/>
              <a:ext cx="76200" cy="1228725"/>
            </a:xfrm>
            <a:custGeom>
              <a:avLst/>
              <a:gdLst/>
              <a:ahLst/>
              <a:cxnLst/>
              <a:rect l="l" t="t" r="r" b="b"/>
              <a:pathLst>
                <a:path w="76200" h="1228725">
                  <a:moveTo>
                    <a:pt x="76199" y="1228724"/>
                  </a:moveTo>
                  <a:lnTo>
                    <a:pt x="0" y="1228724"/>
                  </a:lnTo>
                  <a:lnTo>
                    <a:pt x="0" y="0"/>
                  </a:lnTo>
                  <a:lnTo>
                    <a:pt x="76199" y="0"/>
                  </a:lnTo>
                  <a:lnTo>
                    <a:pt x="76199" y="1228724"/>
                  </a:lnTo>
                  <a:close/>
                </a:path>
              </a:pathLst>
            </a:custGeom>
            <a:solidFill>
              <a:srgbClr val="C12F26"/>
            </a:solidFill>
          </p:spPr>
          <p:txBody>
            <a:bodyPr wrap="square" lIns="0" tIns="0" rIns="0" bIns="0" rtlCol="0"/>
            <a:lstStyle/>
            <a:p>
              <a:endParaRPr sz="1347" dirty="0"/>
            </a:p>
          </p:txBody>
        </p:sp>
      </p:grpSp>
      <p:graphicFrame>
        <p:nvGraphicFramePr>
          <p:cNvPr id="7" name="object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2558208"/>
              </p:ext>
            </p:extLst>
          </p:nvPr>
        </p:nvGraphicFramePr>
        <p:xfrm>
          <a:off x="641350" y="863600"/>
          <a:ext cx="7645401" cy="327091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1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363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76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14168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107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dirty="0">
                          <a:solidFill>
                            <a:srgbClr val="2D374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same participants who used social media fluently to advertise stock, coordinate suppliers and sustain sales were rejected by </a:t>
                      </a:r>
                      <a:r>
                        <a:rPr lang="en-US" sz="1600" i="1" spc="-50" dirty="0">
                          <a:solidFill>
                            <a:srgbClr val="2D374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</a:t>
                      </a:r>
                      <a:r>
                        <a:rPr lang="en-US" sz="1600" i="1" dirty="0">
                          <a:solidFill>
                            <a:srgbClr val="2D374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system</a:t>
                      </a:r>
                      <a:r>
                        <a:rPr lang="en-US" sz="1600" i="1" spc="-10" dirty="0">
                          <a:solidFill>
                            <a:srgbClr val="2D374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i="1" dirty="0">
                          <a:solidFill>
                            <a:srgbClr val="2D374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that required a formal bank account, a fixed address and an individual registered mobile </a:t>
                      </a:r>
                      <a:r>
                        <a:rPr lang="en-US" sz="1600" i="1" spc="-10" dirty="0">
                          <a:solidFill>
                            <a:srgbClr val="2D374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number.”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endParaRPr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T w="38100">
                      <a:solidFill>
                        <a:srgbClr val="C12F26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544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66700" marR="349250">
                        <a:lnSpc>
                          <a:spcPct val="129500"/>
                        </a:lnSpc>
                        <a:spcBef>
                          <a:spcPts val="1105"/>
                        </a:spcBef>
                      </a:pPr>
                      <a:r>
                        <a:rPr sz="16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Digital</a:t>
                      </a:r>
                      <a:r>
                        <a:rPr sz="1600" b="1" spc="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exclusion</a:t>
                      </a:r>
                      <a:r>
                        <a:rPr sz="1600" b="1" spc="6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is</a:t>
                      </a:r>
                      <a:r>
                        <a:rPr sz="1600" b="1" spc="6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not</a:t>
                      </a:r>
                      <a:r>
                        <a:rPr sz="1600" b="1" spc="6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600" b="1" spc="6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C12F26"/>
                          </a:solidFill>
                          <a:latin typeface="Arial"/>
                          <a:cs typeface="Arial"/>
                        </a:rPr>
                        <a:t>capacity</a:t>
                      </a:r>
                      <a:r>
                        <a:rPr sz="1600" b="1" spc="60" dirty="0">
                          <a:solidFill>
                            <a:srgbClr val="C12F2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C12F26"/>
                          </a:solidFill>
                          <a:latin typeface="Arial"/>
                          <a:cs typeface="Arial"/>
                        </a:rPr>
                        <a:t>gap</a:t>
                      </a:r>
                      <a:r>
                        <a:rPr sz="1600" b="1" spc="65" dirty="0">
                          <a:solidFill>
                            <a:srgbClr val="C12F2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—</a:t>
                      </a:r>
                      <a:r>
                        <a:rPr sz="1600" b="1" spc="6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it</a:t>
                      </a:r>
                      <a:r>
                        <a:rPr sz="1600" b="1" spc="6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is</a:t>
                      </a:r>
                      <a:r>
                        <a:rPr sz="1600" b="1" spc="6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600" b="1" spc="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C12F26"/>
                          </a:solidFill>
                          <a:latin typeface="Arial"/>
                          <a:cs typeface="Arial"/>
                        </a:rPr>
                        <a:t>justice</a:t>
                      </a:r>
                      <a:r>
                        <a:rPr sz="1600" b="1" spc="65" dirty="0">
                          <a:solidFill>
                            <a:srgbClr val="C12F2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C12F26"/>
                          </a:solidFill>
                          <a:latin typeface="Arial"/>
                          <a:cs typeface="Arial"/>
                        </a:rPr>
                        <a:t>gap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.</a:t>
                      </a:r>
                      <a:r>
                        <a:rPr sz="1600" b="1" spc="6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The</a:t>
                      </a:r>
                      <a:r>
                        <a:rPr sz="1600" b="1" spc="6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path</a:t>
                      </a:r>
                      <a:r>
                        <a:rPr sz="1600" b="1" spc="6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forward</a:t>
                      </a:r>
                      <a:r>
                        <a:rPr sz="1600" b="1" spc="6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demands</a:t>
                      </a:r>
                      <a:r>
                        <a:rPr sz="1600" b="1" spc="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not</a:t>
                      </a:r>
                      <a:r>
                        <a:rPr sz="1600" b="1" spc="6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digital</a:t>
                      </a:r>
                      <a:r>
                        <a:rPr sz="1600" b="1" spc="6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literacy</a:t>
                      </a:r>
                      <a:r>
                        <a:rPr sz="1600" b="1" spc="6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for</a:t>
                      </a:r>
                      <a:r>
                        <a:rPr sz="1600" b="1" spc="6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women,</a:t>
                      </a:r>
                      <a:r>
                        <a:rPr sz="1600" b="1" spc="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but 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state</a:t>
                      </a:r>
                      <a:r>
                        <a:rPr sz="1600" b="1" spc="7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literacy</a:t>
                      </a:r>
                      <a:r>
                        <a:rPr sz="1600" b="1" spc="8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about</a:t>
                      </a:r>
                      <a:r>
                        <a:rPr sz="1600" b="1" spc="8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women's</a:t>
                      </a:r>
                      <a:r>
                        <a:rPr sz="1600" b="1" spc="8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realities.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105057" marB="0">
                    <a:solidFill>
                      <a:srgbClr val="1A3A5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object 8"/>
          <p:cNvSpPr/>
          <p:nvPr/>
        </p:nvSpPr>
        <p:spPr>
          <a:xfrm>
            <a:off x="60741" y="4941468"/>
            <a:ext cx="9027270" cy="7131"/>
          </a:xfrm>
          <a:custGeom>
            <a:avLst/>
            <a:gdLst/>
            <a:ahLst/>
            <a:cxnLst/>
            <a:rect l="l" t="t" r="r" b="b"/>
            <a:pathLst>
              <a:path w="12058650" h="9525">
                <a:moveTo>
                  <a:pt x="12058649" y="9524"/>
                </a:moveTo>
                <a:lnTo>
                  <a:pt x="0" y="9524"/>
                </a:lnTo>
                <a:lnTo>
                  <a:pt x="0" y="0"/>
                </a:lnTo>
                <a:lnTo>
                  <a:pt x="12058649" y="0"/>
                </a:lnTo>
                <a:lnTo>
                  <a:pt x="12058649" y="9524"/>
                </a:lnTo>
                <a:close/>
              </a:path>
            </a:pathLst>
          </a:custGeom>
          <a:solidFill>
            <a:srgbClr val="C7C4BE"/>
          </a:solidFill>
        </p:spPr>
        <p:txBody>
          <a:bodyPr wrap="square" lIns="0" tIns="0" rIns="0" bIns="0" rtlCol="0"/>
          <a:lstStyle/>
          <a:p>
            <a:endParaRPr sz="1347" dirty="0"/>
          </a:p>
        </p:txBody>
      </p:sp>
      <p:sp>
        <p:nvSpPr>
          <p:cNvPr id="9" name="object 9"/>
          <p:cNvSpPr txBox="1"/>
          <p:nvPr/>
        </p:nvSpPr>
        <p:spPr>
          <a:xfrm>
            <a:off x="336456" y="4974744"/>
            <a:ext cx="664567" cy="104205"/>
          </a:xfrm>
          <a:prstGeom prst="rect">
            <a:avLst/>
          </a:prstGeom>
        </p:spPr>
        <p:txBody>
          <a:bodyPr vert="horz" wrap="square" lIns="0" tIns="11884" rIns="0" bIns="0" rtlCol="0">
            <a:spAutoFit/>
          </a:bodyPr>
          <a:lstStyle/>
          <a:p>
            <a:pPr marL="9507">
              <a:spcBef>
                <a:spcPts val="94"/>
              </a:spcBef>
            </a:pPr>
            <a:r>
              <a:rPr sz="599" dirty="0">
                <a:solidFill>
                  <a:srgbClr val="596474"/>
                </a:solidFill>
                <a:latin typeface="Arial"/>
                <a:cs typeface="Arial"/>
              </a:rPr>
              <a:t>Motala</a:t>
            </a:r>
            <a:r>
              <a:rPr sz="599" spc="22" dirty="0">
                <a:solidFill>
                  <a:srgbClr val="596474"/>
                </a:solidFill>
                <a:latin typeface="Arial"/>
                <a:cs typeface="Arial"/>
              </a:rPr>
              <a:t> </a:t>
            </a:r>
            <a:r>
              <a:rPr sz="599" dirty="0">
                <a:solidFill>
                  <a:srgbClr val="596474"/>
                </a:solidFill>
                <a:latin typeface="Arial"/>
                <a:cs typeface="Arial"/>
              </a:rPr>
              <a:t>et</a:t>
            </a:r>
            <a:r>
              <a:rPr sz="599" spc="22" dirty="0">
                <a:solidFill>
                  <a:srgbClr val="596474"/>
                </a:solidFill>
                <a:latin typeface="Arial"/>
                <a:cs typeface="Arial"/>
              </a:rPr>
              <a:t> </a:t>
            </a:r>
            <a:r>
              <a:rPr sz="599" dirty="0">
                <a:solidFill>
                  <a:srgbClr val="596474"/>
                </a:solidFill>
                <a:latin typeface="Arial"/>
                <a:cs typeface="Arial"/>
              </a:rPr>
              <a:t>al.,</a:t>
            </a:r>
            <a:r>
              <a:rPr sz="599" spc="22" dirty="0">
                <a:solidFill>
                  <a:srgbClr val="596474"/>
                </a:solidFill>
                <a:latin typeface="Arial"/>
                <a:cs typeface="Arial"/>
              </a:rPr>
              <a:t> </a:t>
            </a:r>
            <a:r>
              <a:rPr sz="599" spc="-15" dirty="0">
                <a:solidFill>
                  <a:srgbClr val="596474"/>
                </a:solidFill>
                <a:latin typeface="Arial"/>
                <a:cs typeface="Arial"/>
              </a:rPr>
              <a:t>2026</a:t>
            </a:r>
            <a:endParaRPr sz="599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697" y="0"/>
            <a:ext cx="9084315" cy="5133993"/>
            <a:chOff x="0" y="0"/>
            <a:chExt cx="1213485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12"/>
              <a:ext cx="12134850" cy="6858000"/>
            </a:xfrm>
            <a:custGeom>
              <a:avLst/>
              <a:gdLst/>
              <a:ahLst/>
              <a:cxnLst/>
              <a:rect l="l" t="t" r="r" b="b"/>
              <a:pathLst>
                <a:path w="12134850" h="6858000">
                  <a:moveTo>
                    <a:pt x="12134837" y="0"/>
                  </a:moveTo>
                  <a:lnTo>
                    <a:pt x="76187" y="0"/>
                  </a:lnTo>
                  <a:lnTo>
                    <a:pt x="0" y="0"/>
                  </a:lnTo>
                  <a:lnTo>
                    <a:pt x="0" y="6857987"/>
                  </a:lnTo>
                  <a:lnTo>
                    <a:pt x="76187" y="6857987"/>
                  </a:lnTo>
                  <a:lnTo>
                    <a:pt x="76187" y="695325"/>
                  </a:lnTo>
                  <a:lnTo>
                    <a:pt x="12134837" y="695325"/>
                  </a:lnTo>
                  <a:lnTo>
                    <a:pt x="12134837" y="0"/>
                  </a:lnTo>
                  <a:close/>
                </a:path>
              </a:pathLst>
            </a:custGeom>
            <a:solidFill>
              <a:srgbClr val="1A3A5C"/>
            </a:solidFill>
          </p:spPr>
          <p:txBody>
            <a:bodyPr wrap="square" lIns="0" tIns="0" rIns="0" bIns="0" rtlCol="0"/>
            <a:lstStyle/>
            <a:p>
              <a:endParaRPr sz="1347" dirty="0"/>
            </a:p>
          </p:txBody>
        </p:sp>
        <p:sp>
          <p:nvSpPr>
            <p:cNvPr id="4" name="object 4"/>
            <p:cNvSpPr/>
            <p:nvPr/>
          </p:nvSpPr>
          <p:spPr>
            <a:xfrm>
              <a:off x="76199" y="657225"/>
              <a:ext cx="12058650" cy="38100"/>
            </a:xfrm>
            <a:custGeom>
              <a:avLst/>
              <a:gdLst/>
              <a:ahLst/>
              <a:cxnLst/>
              <a:rect l="l" t="t" r="r" b="b"/>
              <a:pathLst>
                <a:path w="12058650" h="38100">
                  <a:moveTo>
                    <a:pt x="1205864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2058649" y="0"/>
                  </a:lnTo>
                  <a:lnTo>
                    <a:pt x="12058649" y="38099"/>
                  </a:lnTo>
                  <a:close/>
                </a:path>
              </a:pathLst>
            </a:custGeom>
            <a:solidFill>
              <a:srgbClr val="C12F26"/>
            </a:solidFill>
          </p:spPr>
          <p:txBody>
            <a:bodyPr wrap="square" lIns="0" tIns="0" rIns="0" bIns="0" rtlCol="0"/>
            <a:lstStyle/>
            <a:p>
              <a:endParaRPr sz="1347" dirty="0"/>
            </a:p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336456" y="72201"/>
            <a:ext cx="7922036" cy="303398"/>
          </a:xfrm>
          <a:prstGeom prst="rect">
            <a:avLst/>
          </a:prstGeom>
        </p:spPr>
        <p:txBody>
          <a:bodyPr vert="horz" wrap="square" lIns="0" tIns="9507" rIns="0" bIns="0" rtlCol="0" anchor="ctr">
            <a:spAutoFit/>
          </a:bodyPr>
          <a:lstStyle/>
          <a:p>
            <a:pPr marL="9507">
              <a:lnSpc>
                <a:spcPct val="100000"/>
              </a:lnSpc>
              <a:spcBef>
                <a:spcPts val="75"/>
              </a:spcBef>
            </a:pPr>
            <a:r>
              <a:rPr sz="1909" dirty="0"/>
              <a:t>Four</a:t>
            </a:r>
            <a:r>
              <a:rPr sz="1909" spc="-41" dirty="0"/>
              <a:t> </a:t>
            </a:r>
            <a:r>
              <a:rPr sz="1909" dirty="0"/>
              <a:t>Propositions:</a:t>
            </a:r>
            <a:r>
              <a:rPr sz="1909" spc="-41" dirty="0"/>
              <a:t> </a:t>
            </a:r>
            <a:r>
              <a:rPr sz="1909" dirty="0"/>
              <a:t>Reframing</a:t>
            </a:r>
            <a:r>
              <a:rPr sz="1909" spc="-41" dirty="0"/>
              <a:t> </a:t>
            </a:r>
            <a:r>
              <a:rPr sz="1909" dirty="0"/>
              <a:t>Exclusion</a:t>
            </a:r>
            <a:r>
              <a:rPr sz="1909" spc="-41" dirty="0"/>
              <a:t> </a:t>
            </a:r>
            <a:r>
              <a:rPr sz="1909" dirty="0"/>
              <a:t>as</a:t>
            </a:r>
            <a:r>
              <a:rPr sz="1909" spc="-41" dirty="0"/>
              <a:t> </a:t>
            </a:r>
            <a:r>
              <a:rPr sz="1909" dirty="0"/>
              <a:t>Structural,</a:t>
            </a:r>
            <a:r>
              <a:rPr sz="1909" spc="-41" dirty="0"/>
              <a:t> </a:t>
            </a:r>
            <a:r>
              <a:rPr sz="1909" dirty="0"/>
              <a:t>Not</a:t>
            </a:r>
            <a:r>
              <a:rPr sz="1909" spc="-41" dirty="0"/>
              <a:t> </a:t>
            </a:r>
            <a:r>
              <a:rPr sz="1909" spc="-7" dirty="0"/>
              <a:t>Technical</a:t>
            </a:r>
            <a:endParaRPr sz="1909" dirty="0"/>
          </a:p>
        </p:txBody>
      </p:sp>
      <p:grpSp>
        <p:nvGrpSpPr>
          <p:cNvPr id="6" name="object 6"/>
          <p:cNvGrpSpPr/>
          <p:nvPr/>
        </p:nvGrpSpPr>
        <p:grpSpPr>
          <a:xfrm>
            <a:off x="317441" y="660575"/>
            <a:ext cx="4171369" cy="2039336"/>
            <a:chOff x="457199" y="866775"/>
            <a:chExt cx="5572125" cy="2724150"/>
          </a:xfrm>
        </p:grpSpPr>
        <p:sp>
          <p:nvSpPr>
            <p:cNvPr id="7" name="object 7"/>
            <p:cNvSpPr/>
            <p:nvPr/>
          </p:nvSpPr>
          <p:spPr>
            <a:xfrm>
              <a:off x="457199" y="866775"/>
              <a:ext cx="5572125" cy="2724150"/>
            </a:xfrm>
            <a:custGeom>
              <a:avLst/>
              <a:gdLst/>
              <a:ahLst/>
              <a:cxnLst/>
              <a:rect l="l" t="t" r="r" b="b"/>
              <a:pathLst>
                <a:path w="5572125" h="2724150">
                  <a:moveTo>
                    <a:pt x="5572124" y="2724149"/>
                  </a:moveTo>
                  <a:lnTo>
                    <a:pt x="0" y="2724149"/>
                  </a:lnTo>
                  <a:lnTo>
                    <a:pt x="0" y="0"/>
                  </a:lnTo>
                  <a:lnTo>
                    <a:pt x="5572124" y="0"/>
                  </a:lnTo>
                  <a:lnTo>
                    <a:pt x="5572124" y="27241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347" dirty="0"/>
            </a:p>
          </p:txBody>
        </p:sp>
        <p:sp>
          <p:nvSpPr>
            <p:cNvPr id="8" name="object 8"/>
            <p:cNvSpPr/>
            <p:nvPr/>
          </p:nvSpPr>
          <p:spPr>
            <a:xfrm>
              <a:off x="457199" y="866775"/>
              <a:ext cx="5572125" cy="47625"/>
            </a:xfrm>
            <a:custGeom>
              <a:avLst/>
              <a:gdLst/>
              <a:ahLst/>
              <a:cxnLst/>
              <a:rect l="l" t="t" r="r" b="b"/>
              <a:pathLst>
                <a:path w="5572125" h="47625">
                  <a:moveTo>
                    <a:pt x="5572124" y="47624"/>
                  </a:moveTo>
                  <a:lnTo>
                    <a:pt x="0" y="47624"/>
                  </a:lnTo>
                  <a:lnTo>
                    <a:pt x="0" y="0"/>
                  </a:lnTo>
                  <a:lnTo>
                    <a:pt x="5572124" y="0"/>
                  </a:lnTo>
                  <a:lnTo>
                    <a:pt x="5572124" y="47624"/>
                  </a:lnTo>
                  <a:close/>
                </a:path>
              </a:pathLst>
            </a:custGeom>
            <a:solidFill>
              <a:srgbClr val="1A3A5C"/>
            </a:solidFill>
          </p:spPr>
          <p:txBody>
            <a:bodyPr wrap="square" lIns="0" tIns="0" rIns="0" bIns="0" rtlCol="0"/>
            <a:lstStyle/>
            <a:p>
              <a:endParaRPr sz="1347" dirty="0"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45963" y="662285"/>
            <a:ext cx="4171369" cy="750127"/>
          </a:xfrm>
          <a:prstGeom prst="rect">
            <a:avLst/>
          </a:prstGeom>
        </p:spPr>
        <p:txBody>
          <a:bodyPr vert="horz" wrap="square" lIns="0" tIns="93648" rIns="0" bIns="0" rtlCol="0">
            <a:spAutoFit/>
          </a:bodyPr>
          <a:lstStyle/>
          <a:p>
            <a:pPr marL="128347">
              <a:spcBef>
                <a:spcPts val="737"/>
              </a:spcBef>
            </a:pPr>
            <a:r>
              <a:rPr sz="1460" b="1" spc="-37" dirty="0">
                <a:solidFill>
                  <a:srgbClr val="C12F26"/>
                </a:solidFill>
                <a:latin typeface="Arial"/>
                <a:cs typeface="Arial"/>
              </a:rPr>
              <a:t>1</a:t>
            </a:r>
            <a:r>
              <a:rPr lang="en-US" sz="1460" b="1" spc="-37" dirty="0">
                <a:solidFill>
                  <a:srgbClr val="C12F26"/>
                </a:solidFill>
                <a:latin typeface="Arial"/>
                <a:cs typeface="Arial"/>
              </a:rPr>
              <a:t>: </a:t>
            </a:r>
            <a:r>
              <a:rPr sz="1400" b="1" dirty="0">
                <a:solidFill>
                  <a:srgbClr val="1A3A5C"/>
                </a:solidFill>
                <a:latin typeface="Arial"/>
                <a:cs typeface="Arial"/>
              </a:rPr>
              <a:t>Digital</a:t>
            </a:r>
            <a:r>
              <a:rPr sz="1400" b="1" spc="45" dirty="0">
                <a:solidFill>
                  <a:srgbClr val="1A3A5C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1A3A5C"/>
                </a:solidFill>
                <a:latin typeface="Arial"/>
                <a:cs typeface="Arial"/>
              </a:rPr>
              <a:t>eligibility</a:t>
            </a:r>
            <a:r>
              <a:rPr sz="1400" b="1" spc="45" dirty="0">
                <a:solidFill>
                  <a:srgbClr val="1A3A5C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1A3A5C"/>
                </a:solidFill>
                <a:latin typeface="Arial"/>
                <a:cs typeface="Arial"/>
              </a:rPr>
              <a:t>systems</a:t>
            </a:r>
            <a:r>
              <a:rPr sz="1400" b="1" spc="49" dirty="0">
                <a:solidFill>
                  <a:srgbClr val="1A3A5C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1A3A5C"/>
                </a:solidFill>
                <a:latin typeface="Arial"/>
                <a:cs typeface="Arial"/>
              </a:rPr>
              <a:t>are</a:t>
            </a:r>
            <a:r>
              <a:rPr sz="1400" b="1" spc="45" dirty="0">
                <a:solidFill>
                  <a:srgbClr val="1A3A5C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1A3A5C"/>
                </a:solidFill>
                <a:latin typeface="Arial"/>
                <a:cs typeface="Arial"/>
              </a:rPr>
              <a:t>coded</a:t>
            </a:r>
            <a:r>
              <a:rPr sz="1400" b="1" spc="45" dirty="0">
                <a:solidFill>
                  <a:srgbClr val="1A3A5C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1A3A5C"/>
                </a:solidFill>
                <a:latin typeface="Arial"/>
                <a:cs typeface="Arial"/>
              </a:rPr>
              <a:t>for</a:t>
            </a:r>
            <a:r>
              <a:rPr sz="1400" b="1" spc="45" dirty="0">
                <a:solidFill>
                  <a:srgbClr val="1A3A5C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1A3A5C"/>
                </a:solidFill>
                <a:latin typeface="Arial"/>
                <a:cs typeface="Arial"/>
              </a:rPr>
              <a:t>formality</a:t>
            </a:r>
            <a:r>
              <a:rPr lang="en-US" sz="1400" b="1" dirty="0">
                <a:solidFill>
                  <a:srgbClr val="1A3A5C"/>
                </a:solidFill>
                <a:latin typeface="Arial"/>
                <a:cs typeface="Arial"/>
              </a:rPr>
              <a:t>, </a:t>
            </a:r>
            <a:r>
              <a:rPr sz="1400" dirty="0">
                <a:solidFill>
                  <a:srgbClr val="2D3748"/>
                </a:solidFill>
                <a:latin typeface="Arial"/>
                <a:cs typeface="Arial"/>
              </a:rPr>
              <a:t>they</a:t>
            </a:r>
            <a:r>
              <a:rPr sz="1400" spc="45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2D3748"/>
                </a:solidFill>
                <a:latin typeface="Arial"/>
                <a:cs typeface="Arial"/>
              </a:rPr>
              <a:t>cannot</a:t>
            </a:r>
            <a:r>
              <a:rPr sz="1400" spc="49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400" spc="-15" dirty="0">
                <a:solidFill>
                  <a:srgbClr val="2D3748"/>
                </a:solidFill>
                <a:latin typeface="Arial"/>
                <a:cs typeface="Arial"/>
              </a:rPr>
              <a:t>read </a:t>
            </a:r>
            <a:r>
              <a:rPr sz="1400" dirty="0">
                <a:solidFill>
                  <a:srgbClr val="2D3748"/>
                </a:solidFill>
                <a:latin typeface="Arial"/>
                <a:cs typeface="Arial"/>
              </a:rPr>
              <a:t>informality</a:t>
            </a:r>
            <a:r>
              <a:rPr sz="1400" spc="30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2D3748"/>
                </a:solidFill>
                <a:latin typeface="Arial"/>
                <a:cs typeface="Arial"/>
              </a:rPr>
              <a:t>even</a:t>
            </a:r>
            <a:r>
              <a:rPr sz="1400" spc="34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2D3748"/>
                </a:solidFill>
                <a:latin typeface="Arial"/>
                <a:cs typeface="Arial"/>
              </a:rPr>
              <a:t>when</a:t>
            </a:r>
            <a:r>
              <a:rPr sz="1400" spc="34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2D3748"/>
                </a:solidFill>
                <a:latin typeface="Arial"/>
                <a:cs typeface="Arial"/>
              </a:rPr>
              <a:t>it</a:t>
            </a:r>
            <a:r>
              <a:rPr sz="1400" spc="30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2D3748"/>
                </a:solidFill>
                <a:latin typeface="Arial"/>
                <a:cs typeface="Arial"/>
              </a:rPr>
              <a:t>is</a:t>
            </a:r>
            <a:r>
              <a:rPr sz="1400" spc="34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400" spc="-7" dirty="0">
                <a:solidFill>
                  <a:srgbClr val="2D3748"/>
                </a:solidFill>
                <a:latin typeface="Arial"/>
                <a:cs typeface="Arial"/>
              </a:rPr>
              <a:t>visible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17441" y="1512240"/>
            <a:ext cx="3893278" cy="1119923"/>
          </a:xfrm>
          <a:prstGeom prst="rect">
            <a:avLst/>
          </a:prstGeom>
        </p:spPr>
        <p:txBody>
          <a:bodyPr vert="horz" wrap="square" lIns="0" tIns="34227" rIns="0" bIns="0" rtlCol="0">
            <a:spAutoFit/>
          </a:bodyPr>
          <a:lstStyle/>
          <a:p>
            <a:pPr marL="71304">
              <a:spcBef>
                <a:spcPts val="269"/>
              </a:spcBef>
            </a:pPr>
            <a:r>
              <a:rPr sz="1200" b="1" spc="37" dirty="0">
                <a:solidFill>
                  <a:srgbClr val="C12F26"/>
                </a:solidFill>
                <a:latin typeface="Arial"/>
                <a:cs typeface="Arial"/>
              </a:rPr>
              <a:t>EVIDENCE</a:t>
            </a:r>
            <a:endParaRPr sz="1200" dirty="0">
              <a:latin typeface="Arial"/>
              <a:cs typeface="Arial"/>
            </a:endParaRPr>
          </a:p>
          <a:p>
            <a:pPr marL="71304" marR="201553">
              <a:lnSpc>
                <a:spcPct val="125000"/>
              </a:lnSpc>
              <a:spcBef>
                <a:spcPts val="37"/>
              </a:spcBef>
            </a:pPr>
            <a:r>
              <a:rPr sz="1200" i="1" dirty="0">
                <a:solidFill>
                  <a:srgbClr val="2D3748"/>
                </a:solidFill>
                <a:latin typeface="Arial"/>
                <a:cs typeface="Arial"/>
              </a:rPr>
              <a:t>Deposits as low as R50 triggered automatic rejection; 2.7 million SRD applications d</a:t>
            </a:r>
            <a:r>
              <a:rPr lang="en-ZA" sz="1200" i="1" dirty="0">
                <a:solidFill>
                  <a:srgbClr val="2D3748"/>
                </a:solidFill>
                <a:latin typeface="Arial"/>
                <a:cs typeface="Arial"/>
              </a:rPr>
              <a:t>e</a:t>
            </a:r>
            <a:r>
              <a:rPr sz="1200" i="1" dirty="0" err="1">
                <a:solidFill>
                  <a:srgbClr val="2D3748"/>
                </a:solidFill>
                <a:latin typeface="Arial"/>
                <a:cs typeface="Arial"/>
              </a:rPr>
              <a:t>clined</a:t>
            </a:r>
            <a:r>
              <a:rPr sz="1200" i="1" dirty="0">
                <a:solidFill>
                  <a:srgbClr val="2D3748"/>
                </a:solidFill>
                <a:latin typeface="Arial"/>
                <a:cs typeface="Arial"/>
              </a:rPr>
              <a:t> in </a:t>
            </a:r>
            <a:r>
              <a:rPr sz="1200" i="1" spc="-37" dirty="0">
                <a:solidFill>
                  <a:srgbClr val="2D3748"/>
                </a:solidFill>
                <a:latin typeface="Arial"/>
                <a:cs typeface="Arial"/>
              </a:rPr>
              <a:t>a</a:t>
            </a:r>
            <a:r>
              <a:rPr sz="1200" i="1" dirty="0">
                <a:solidFill>
                  <a:srgbClr val="2D3748"/>
                </a:solidFill>
                <a:latin typeface="Arial"/>
                <a:cs typeface="Arial"/>
              </a:rPr>
              <a:t> single quarter </a:t>
            </a:r>
            <a:r>
              <a:rPr lang="en-US" sz="1200" i="1" dirty="0">
                <a:solidFill>
                  <a:srgbClr val="2D3748"/>
                </a:solidFill>
                <a:latin typeface="Arial"/>
                <a:cs typeface="Arial"/>
              </a:rPr>
              <a:t>- </a:t>
            </a:r>
            <a:r>
              <a:rPr sz="1200" i="1" dirty="0">
                <a:solidFill>
                  <a:srgbClr val="2D3748"/>
                </a:solidFill>
                <a:latin typeface="Arial"/>
                <a:cs typeface="Arial"/>
              </a:rPr>
              <a:t>system misread mutual aid as self-sufficiency (Khowa et al., </a:t>
            </a:r>
            <a:r>
              <a:rPr sz="1200" i="1" spc="-7" dirty="0">
                <a:solidFill>
                  <a:srgbClr val="2D3748"/>
                </a:solidFill>
                <a:latin typeface="Arial"/>
                <a:cs typeface="Arial"/>
              </a:rPr>
              <a:t>2026)</a:t>
            </a:r>
            <a:endParaRPr sz="1200" dirty="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4631421" y="648880"/>
            <a:ext cx="4171369" cy="2039336"/>
            <a:chOff x="6181724" y="866775"/>
            <a:chExt cx="5572125" cy="2724150"/>
          </a:xfrm>
        </p:grpSpPr>
        <p:sp>
          <p:nvSpPr>
            <p:cNvPr id="15" name="object 15"/>
            <p:cNvSpPr/>
            <p:nvPr/>
          </p:nvSpPr>
          <p:spPr>
            <a:xfrm>
              <a:off x="6181724" y="866775"/>
              <a:ext cx="5572125" cy="2724150"/>
            </a:xfrm>
            <a:custGeom>
              <a:avLst/>
              <a:gdLst/>
              <a:ahLst/>
              <a:cxnLst/>
              <a:rect l="l" t="t" r="r" b="b"/>
              <a:pathLst>
                <a:path w="5572125" h="2724150">
                  <a:moveTo>
                    <a:pt x="5572124" y="2724149"/>
                  </a:moveTo>
                  <a:lnTo>
                    <a:pt x="0" y="2724149"/>
                  </a:lnTo>
                  <a:lnTo>
                    <a:pt x="0" y="0"/>
                  </a:lnTo>
                  <a:lnTo>
                    <a:pt x="5572124" y="0"/>
                  </a:lnTo>
                  <a:lnTo>
                    <a:pt x="5572124" y="27241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347" dirty="0"/>
            </a:p>
          </p:txBody>
        </p:sp>
        <p:sp>
          <p:nvSpPr>
            <p:cNvPr id="16" name="object 16"/>
            <p:cNvSpPr/>
            <p:nvPr/>
          </p:nvSpPr>
          <p:spPr>
            <a:xfrm>
              <a:off x="6181724" y="866775"/>
              <a:ext cx="5572125" cy="47625"/>
            </a:xfrm>
            <a:custGeom>
              <a:avLst/>
              <a:gdLst/>
              <a:ahLst/>
              <a:cxnLst/>
              <a:rect l="l" t="t" r="r" b="b"/>
              <a:pathLst>
                <a:path w="5572125" h="47625">
                  <a:moveTo>
                    <a:pt x="5572124" y="47624"/>
                  </a:moveTo>
                  <a:lnTo>
                    <a:pt x="0" y="47624"/>
                  </a:lnTo>
                  <a:lnTo>
                    <a:pt x="0" y="0"/>
                  </a:lnTo>
                  <a:lnTo>
                    <a:pt x="5572124" y="0"/>
                  </a:lnTo>
                  <a:lnTo>
                    <a:pt x="5572124" y="47624"/>
                  </a:lnTo>
                  <a:close/>
                </a:path>
              </a:pathLst>
            </a:custGeom>
            <a:solidFill>
              <a:srgbClr val="1A3A5C"/>
            </a:solidFill>
          </p:spPr>
          <p:txBody>
            <a:bodyPr wrap="square" lIns="0" tIns="0" rIns="0" bIns="0" rtlCol="0"/>
            <a:lstStyle/>
            <a:p>
              <a:endParaRPr sz="1347" dirty="0"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4631421" y="662285"/>
            <a:ext cx="4171369" cy="534683"/>
          </a:xfrm>
          <a:prstGeom prst="rect">
            <a:avLst/>
          </a:prstGeom>
        </p:spPr>
        <p:txBody>
          <a:bodyPr vert="horz" wrap="square" lIns="0" tIns="93648" rIns="0" bIns="0" rtlCol="0">
            <a:spAutoFit/>
          </a:bodyPr>
          <a:lstStyle/>
          <a:p>
            <a:pPr marL="128347">
              <a:spcBef>
                <a:spcPts val="737"/>
              </a:spcBef>
            </a:pPr>
            <a:r>
              <a:rPr sz="1460" b="1" spc="-37" dirty="0">
                <a:solidFill>
                  <a:srgbClr val="C12F26"/>
                </a:solidFill>
                <a:latin typeface="Arial"/>
                <a:cs typeface="Arial"/>
              </a:rPr>
              <a:t>2</a:t>
            </a:r>
            <a:r>
              <a:rPr lang="en-US" sz="1460" b="1" spc="-37" dirty="0">
                <a:solidFill>
                  <a:srgbClr val="C12F26"/>
                </a:solidFill>
                <a:latin typeface="Arial"/>
                <a:cs typeface="Arial"/>
              </a:rPr>
              <a:t>: </a:t>
            </a:r>
            <a:r>
              <a:rPr sz="1400" b="1" dirty="0">
                <a:solidFill>
                  <a:srgbClr val="1A3A5C"/>
                </a:solidFill>
                <a:latin typeface="Arial"/>
                <a:cs typeface="Arial"/>
              </a:rPr>
              <a:t>Digital</a:t>
            </a:r>
            <a:r>
              <a:rPr sz="1400" b="1" spc="49" dirty="0">
                <a:solidFill>
                  <a:srgbClr val="1A3A5C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1A3A5C"/>
                </a:solidFill>
                <a:latin typeface="Arial"/>
                <a:cs typeface="Arial"/>
              </a:rPr>
              <a:t>inclusion</a:t>
            </a:r>
            <a:r>
              <a:rPr sz="1400" b="1" spc="52" dirty="0">
                <a:solidFill>
                  <a:srgbClr val="1A3A5C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1A3A5C"/>
                </a:solidFill>
                <a:latin typeface="Arial"/>
                <a:cs typeface="Arial"/>
              </a:rPr>
              <a:t>is</a:t>
            </a:r>
            <a:r>
              <a:rPr sz="1400" b="1" spc="52" dirty="0">
                <a:solidFill>
                  <a:srgbClr val="1A3A5C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1A3A5C"/>
                </a:solidFill>
                <a:latin typeface="Arial"/>
                <a:cs typeface="Arial"/>
              </a:rPr>
              <a:t>relational,</a:t>
            </a:r>
            <a:r>
              <a:rPr sz="1400" b="1" spc="49" dirty="0">
                <a:solidFill>
                  <a:srgbClr val="1A3A5C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1A3A5C"/>
                </a:solidFill>
                <a:latin typeface="Arial"/>
                <a:cs typeface="Arial"/>
              </a:rPr>
              <a:t>not</a:t>
            </a:r>
            <a:r>
              <a:rPr sz="1400" b="1" spc="52" dirty="0">
                <a:solidFill>
                  <a:srgbClr val="1A3A5C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1A3A5C"/>
                </a:solidFill>
                <a:latin typeface="Arial"/>
                <a:cs typeface="Arial"/>
              </a:rPr>
              <a:t>individual</a:t>
            </a:r>
            <a:r>
              <a:rPr lang="en-US" sz="1400" b="1" dirty="0">
                <a:solidFill>
                  <a:srgbClr val="1A3A5C"/>
                </a:solidFill>
                <a:latin typeface="Arial"/>
                <a:cs typeface="Arial"/>
              </a:rPr>
              <a:t>,</a:t>
            </a:r>
            <a:r>
              <a:rPr sz="1400" b="1" spc="52" dirty="0">
                <a:solidFill>
                  <a:srgbClr val="1A3A5C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2D3748"/>
                </a:solidFill>
                <a:latin typeface="Arial"/>
                <a:cs typeface="Arial"/>
              </a:rPr>
              <a:t>connectivity</a:t>
            </a:r>
            <a:r>
              <a:rPr sz="1400" spc="52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2D3748"/>
                </a:solidFill>
                <a:latin typeface="Arial"/>
                <a:cs typeface="Arial"/>
              </a:rPr>
              <a:t>alone</a:t>
            </a:r>
            <a:r>
              <a:rPr sz="1400" spc="52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2D3748"/>
                </a:solidFill>
                <a:latin typeface="Arial"/>
                <a:cs typeface="Arial"/>
              </a:rPr>
              <a:t>does</a:t>
            </a:r>
            <a:r>
              <a:rPr sz="1400" spc="49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400" spc="-19" dirty="0">
                <a:solidFill>
                  <a:srgbClr val="2D3748"/>
                </a:solidFill>
                <a:latin typeface="Arial"/>
                <a:cs typeface="Arial"/>
              </a:rPr>
              <a:t>not </a:t>
            </a:r>
            <a:r>
              <a:rPr sz="1400" dirty="0">
                <a:solidFill>
                  <a:srgbClr val="2D3748"/>
                </a:solidFill>
                <a:latin typeface="Arial"/>
                <a:cs typeface="Arial"/>
              </a:rPr>
              <a:t>create</a:t>
            </a:r>
            <a:r>
              <a:rPr sz="1400" spc="49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400" spc="-7" dirty="0">
                <a:solidFill>
                  <a:srgbClr val="2D3748"/>
                </a:solidFill>
                <a:latin typeface="Arial"/>
                <a:cs typeface="Arial"/>
              </a:rPr>
              <a:t>legibility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781162" y="1496411"/>
            <a:ext cx="3893278" cy="1119923"/>
          </a:xfrm>
          <a:prstGeom prst="rect">
            <a:avLst/>
          </a:prstGeom>
        </p:spPr>
        <p:txBody>
          <a:bodyPr vert="horz" wrap="square" lIns="0" tIns="34227" rIns="0" bIns="0" rtlCol="0">
            <a:spAutoFit/>
          </a:bodyPr>
          <a:lstStyle/>
          <a:p>
            <a:pPr marL="71304">
              <a:spcBef>
                <a:spcPts val="269"/>
              </a:spcBef>
            </a:pPr>
            <a:r>
              <a:rPr sz="1200" b="1" spc="37" dirty="0">
                <a:solidFill>
                  <a:srgbClr val="C12F26"/>
                </a:solidFill>
                <a:latin typeface="Arial"/>
                <a:cs typeface="Arial"/>
              </a:rPr>
              <a:t>EVIDENCE</a:t>
            </a:r>
            <a:endParaRPr sz="1200" dirty="0">
              <a:latin typeface="Arial"/>
              <a:cs typeface="Arial"/>
            </a:endParaRPr>
          </a:p>
          <a:p>
            <a:pPr marL="71304" marR="130249">
              <a:lnSpc>
                <a:spcPct val="125000"/>
              </a:lnSpc>
              <a:spcBef>
                <a:spcPts val="37"/>
              </a:spcBef>
            </a:pPr>
            <a:r>
              <a:rPr sz="1200" i="1" dirty="0">
                <a:solidFill>
                  <a:srgbClr val="2D3748"/>
                </a:solidFill>
                <a:latin typeface="Arial"/>
                <a:cs typeface="Arial"/>
              </a:rPr>
              <a:t>Bellville traders used social media fluently to advertise stock and coordinate suppliers</a:t>
            </a:r>
            <a:r>
              <a:rPr lang="en-US" sz="1200" i="1" dirty="0">
                <a:solidFill>
                  <a:srgbClr val="2D3748"/>
                </a:solidFill>
                <a:latin typeface="Arial"/>
                <a:cs typeface="Arial"/>
              </a:rPr>
              <a:t>, </a:t>
            </a:r>
            <a:r>
              <a:rPr sz="1200" i="1" dirty="0">
                <a:solidFill>
                  <a:srgbClr val="2D3748"/>
                </a:solidFill>
                <a:latin typeface="Arial"/>
                <a:cs typeface="Arial"/>
              </a:rPr>
              <a:t>yet </a:t>
            </a:r>
            <a:r>
              <a:rPr sz="1200" i="1" spc="-15" dirty="0">
                <a:solidFill>
                  <a:srgbClr val="2D3748"/>
                </a:solidFill>
                <a:latin typeface="Arial"/>
                <a:cs typeface="Arial"/>
              </a:rPr>
              <a:t>were </a:t>
            </a:r>
            <a:r>
              <a:rPr sz="1200" i="1" dirty="0">
                <a:solidFill>
                  <a:srgbClr val="2D3748"/>
                </a:solidFill>
                <a:latin typeface="Arial"/>
                <a:cs typeface="Arial"/>
              </a:rPr>
              <a:t>rejected for lacking a personal bank account or fixed address (Bob et al., </a:t>
            </a:r>
            <a:r>
              <a:rPr sz="1200" i="1" spc="-7" dirty="0">
                <a:solidFill>
                  <a:srgbClr val="2D3748"/>
                </a:solidFill>
                <a:latin typeface="Arial"/>
                <a:cs typeface="Arial"/>
              </a:rPr>
              <a:t>2024)</a:t>
            </a:r>
            <a:endParaRPr sz="1200" dirty="0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345963" y="2802304"/>
            <a:ext cx="4171369" cy="2039336"/>
            <a:chOff x="457199" y="3743325"/>
            <a:chExt cx="5572125" cy="2724150"/>
          </a:xfrm>
        </p:grpSpPr>
        <p:sp>
          <p:nvSpPr>
            <p:cNvPr id="23" name="object 23"/>
            <p:cNvSpPr/>
            <p:nvPr/>
          </p:nvSpPr>
          <p:spPr>
            <a:xfrm>
              <a:off x="457199" y="3743325"/>
              <a:ext cx="5572125" cy="2724150"/>
            </a:xfrm>
            <a:custGeom>
              <a:avLst/>
              <a:gdLst/>
              <a:ahLst/>
              <a:cxnLst/>
              <a:rect l="l" t="t" r="r" b="b"/>
              <a:pathLst>
                <a:path w="5572125" h="2724150">
                  <a:moveTo>
                    <a:pt x="5572124" y="2724149"/>
                  </a:moveTo>
                  <a:lnTo>
                    <a:pt x="0" y="2724149"/>
                  </a:lnTo>
                  <a:lnTo>
                    <a:pt x="0" y="0"/>
                  </a:lnTo>
                  <a:lnTo>
                    <a:pt x="5572124" y="0"/>
                  </a:lnTo>
                  <a:lnTo>
                    <a:pt x="5572124" y="27241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347" dirty="0"/>
            </a:p>
          </p:txBody>
        </p:sp>
        <p:sp>
          <p:nvSpPr>
            <p:cNvPr id="24" name="object 24"/>
            <p:cNvSpPr/>
            <p:nvPr/>
          </p:nvSpPr>
          <p:spPr>
            <a:xfrm>
              <a:off x="457199" y="3743325"/>
              <a:ext cx="5572125" cy="47625"/>
            </a:xfrm>
            <a:custGeom>
              <a:avLst/>
              <a:gdLst/>
              <a:ahLst/>
              <a:cxnLst/>
              <a:rect l="l" t="t" r="r" b="b"/>
              <a:pathLst>
                <a:path w="5572125" h="47625">
                  <a:moveTo>
                    <a:pt x="5572124" y="47624"/>
                  </a:moveTo>
                  <a:lnTo>
                    <a:pt x="0" y="47624"/>
                  </a:lnTo>
                  <a:lnTo>
                    <a:pt x="0" y="0"/>
                  </a:lnTo>
                  <a:lnTo>
                    <a:pt x="5572124" y="0"/>
                  </a:lnTo>
                  <a:lnTo>
                    <a:pt x="5572124" y="47624"/>
                  </a:lnTo>
                  <a:close/>
                </a:path>
              </a:pathLst>
            </a:custGeom>
            <a:solidFill>
              <a:srgbClr val="1A3A5C"/>
            </a:solidFill>
          </p:spPr>
          <p:txBody>
            <a:bodyPr wrap="square" lIns="0" tIns="0" rIns="0" bIns="0" rtlCol="0"/>
            <a:lstStyle/>
            <a:p>
              <a:endParaRPr sz="1347" dirty="0"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345963" y="2815710"/>
            <a:ext cx="4171369" cy="750127"/>
          </a:xfrm>
          <a:prstGeom prst="rect">
            <a:avLst/>
          </a:prstGeom>
        </p:spPr>
        <p:txBody>
          <a:bodyPr vert="horz" wrap="square" lIns="0" tIns="93648" rIns="0" bIns="0" rtlCol="0">
            <a:spAutoFit/>
          </a:bodyPr>
          <a:lstStyle/>
          <a:p>
            <a:pPr marL="128347">
              <a:spcBef>
                <a:spcPts val="737"/>
              </a:spcBef>
            </a:pPr>
            <a:r>
              <a:rPr sz="1460" b="1" spc="-37" dirty="0">
                <a:solidFill>
                  <a:srgbClr val="C12F26"/>
                </a:solidFill>
                <a:latin typeface="Arial"/>
                <a:cs typeface="Arial"/>
              </a:rPr>
              <a:t>3</a:t>
            </a:r>
            <a:r>
              <a:rPr lang="en-US" sz="1460" b="1" spc="-37" dirty="0">
                <a:solidFill>
                  <a:srgbClr val="C12F26"/>
                </a:solidFill>
                <a:latin typeface="Arial"/>
                <a:cs typeface="Arial"/>
              </a:rPr>
              <a:t>: </a:t>
            </a:r>
            <a:r>
              <a:rPr sz="1400" b="1" dirty="0">
                <a:solidFill>
                  <a:srgbClr val="1A3A5C"/>
                </a:solidFill>
                <a:latin typeface="Arial"/>
                <a:cs typeface="Arial"/>
              </a:rPr>
              <a:t>Informality</a:t>
            </a:r>
            <a:r>
              <a:rPr sz="1400" b="1" spc="56" dirty="0">
                <a:solidFill>
                  <a:srgbClr val="1A3A5C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1A3A5C"/>
                </a:solidFill>
                <a:latin typeface="Arial"/>
                <a:cs typeface="Arial"/>
              </a:rPr>
              <a:t>is</a:t>
            </a:r>
            <a:r>
              <a:rPr sz="1400" b="1" spc="56" dirty="0">
                <a:solidFill>
                  <a:srgbClr val="1A3A5C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1A3A5C"/>
                </a:solidFill>
                <a:latin typeface="Arial"/>
                <a:cs typeface="Arial"/>
              </a:rPr>
              <a:t>structurally</a:t>
            </a:r>
            <a:r>
              <a:rPr sz="1400" b="1" spc="60" dirty="0">
                <a:solidFill>
                  <a:srgbClr val="1A3A5C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1A3A5C"/>
                </a:solidFill>
                <a:latin typeface="Arial"/>
                <a:cs typeface="Arial"/>
              </a:rPr>
              <a:t>misrecognised</a:t>
            </a:r>
            <a:r>
              <a:rPr sz="1400" b="1" spc="56" dirty="0">
                <a:solidFill>
                  <a:srgbClr val="1A3A5C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2D3748"/>
                </a:solidFill>
                <a:latin typeface="Arial"/>
                <a:cs typeface="Arial"/>
              </a:rPr>
              <a:t>—</a:t>
            </a:r>
            <a:r>
              <a:rPr sz="1400" spc="60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2D3748"/>
                </a:solidFill>
                <a:latin typeface="Arial"/>
                <a:cs typeface="Arial"/>
              </a:rPr>
              <a:t>the</a:t>
            </a:r>
            <a:r>
              <a:rPr sz="1400" spc="56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2D3748"/>
                </a:solidFill>
                <a:latin typeface="Arial"/>
                <a:cs typeface="Arial"/>
              </a:rPr>
              <a:t>state</a:t>
            </a:r>
            <a:r>
              <a:rPr sz="1400" spc="60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2D3748"/>
                </a:solidFill>
                <a:latin typeface="Arial"/>
                <a:cs typeface="Arial"/>
              </a:rPr>
              <a:t>actively</a:t>
            </a:r>
            <a:r>
              <a:rPr sz="1400" spc="56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400" spc="-7" dirty="0">
                <a:solidFill>
                  <a:srgbClr val="2D3748"/>
                </a:solidFill>
                <a:latin typeface="Arial"/>
                <a:cs typeface="Arial"/>
              </a:rPr>
              <a:t>constructs </a:t>
            </a:r>
            <a:r>
              <a:rPr sz="1400" dirty="0">
                <a:solidFill>
                  <a:srgbClr val="2D3748"/>
                </a:solidFill>
                <a:latin typeface="Arial"/>
                <a:cs typeface="Arial"/>
              </a:rPr>
              <a:t>illegibility</a:t>
            </a:r>
            <a:r>
              <a:rPr sz="1400" spc="37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2D3748"/>
                </a:solidFill>
                <a:latin typeface="Arial"/>
                <a:cs typeface="Arial"/>
              </a:rPr>
              <a:t>through</a:t>
            </a:r>
            <a:r>
              <a:rPr sz="1400" spc="37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2D3748"/>
                </a:solidFill>
                <a:latin typeface="Arial"/>
                <a:cs typeface="Arial"/>
              </a:rPr>
              <a:t>its</a:t>
            </a:r>
            <a:r>
              <a:rPr sz="1400" spc="37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2D3748"/>
                </a:solidFill>
                <a:latin typeface="Arial"/>
                <a:cs typeface="Arial"/>
              </a:rPr>
              <a:t>own</a:t>
            </a:r>
            <a:r>
              <a:rPr sz="1400" spc="37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2D3748"/>
                </a:solidFill>
                <a:latin typeface="Arial"/>
                <a:cs typeface="Arial"/>
              </a:rPr>
              <a:t>design</a:t>
            </a:r>
            <a:r>
              <a:rPr sz="1400" spc="37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400" spc="-7" dirty="0">
                <a:solidFill>
                  <a:srgbClr val="2D3748"/>
                </a:solidFill>
                <a:latin typeface="Arial"/>
                <a:cs typeface="Arial"/>
              </a:rPr>
              <a:t>choices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04196" y="3714698"/>
            <a:ext cx="3893278" cy="1119923"/>
          </a:xfrm>
          <a:prstGeom prst="rect">
            <a:avLst/>
          </a:prstGeom>
        </p:spPr>
        <p:txBody>
          <a:bodyPr vert="horz" wrap="square" lIns="0" tIns="34227" rIns="0" bIns="0" rtlCol="0">
            <a:spAutoFit/>
          </a:bodyPr>
          <a:lstStyle/>
          <a:p>
            <a:pPr marL="71304">
              <a:spcBef>
                <a:spcPts val="269"/>
              </a:spcBef>
            </a:pPr>
            <a:r>
              <a:rPr sz="1200" b="1" spc="37" dirty="0">
                <a:solidFill>
                  <a:srgbClr val="C12F26"/>
                </a:solidFill>
                <a:latin typeface="Arial"/>
                <a:cs typeface="Arial"/>
              </a:rPr>
              <a:t>EVIDENCE</a:t>
            </a:r>
            <a:endParaRPr sz="1200" dirty="0">
              <a:latin typeface="Arial"/>
              <a:cs typeface="Arial"/>
            </a:endParaRPr>
          </a:p>
          <a:p>
            <a:pPr marL="71304" marR="125495">
              <a:lnSpc>
                <a:spcPct val="125000"/>
              </a:lnSpc>
              <a:spcBef>
                <a:spcPts val="37"/>
              </a:spcBef>
            </a:pPr>
            <a:r>
              <a:rPr sz="1200" i="1" dirty="0">
                <a:solidFill>
                  <a:srgbClr val="2D3748"/>
                </a:solidFill>
                <a:latin typeface="Arial"/>
                <a:cs typeface="Arial"/>
              </a:rPr>
              <a:t>Stokvel payouts and kin remittances were auto-coded as “alternative income”</a:t>
            </a:r>
            <a:r>
              <a:rPr lang="en-US" sz="1200" i="1" dirty="0">
                <a:solidFill>
                  <a:srgbClr val="2D3748"/>
                </a:solidFill>
                <a:latin typeface="Arial"/>
                <a:cs typeface="Arial"/>
              </a:rPr>
              <a:t>; </a:t>
            </a:r>
            <a:r>
              <a:rPr sz="1200" i="1" spc="-7" dirty="0">
                <a:solidFill>
                  <a:srgbClr val="2D3748"/>
                </a:solidFill>
                <a:latin typeface="Arial"/>
                <a:cs typeface="Arial"/>
              </a:rPr>
              <a:t>automated </a:t>
            </a:r>
            <a:r>
              <a:rPr sz="1200" i="1" dirty="0">
                <a:solidFill>
                  <a:srgbClr val="2D3748"/>
                </a:solidFill>
                <a:latin typeface="Arial"/>
                <a:cs typeface="Arial"/>
              </a:rPr>
              <a:t>means-testing misinterpreted survivalist solidarity as financial self-sufficiency (Khowa et al., </a:t>
            </a:r>
            <a:r>
              <a:rPr sz="1200" i="1" spc="-7" dirty="0">
                <a:solidFill>
                  <a:srgbClr val="2D3748"/>
                </a:solidFill>
                <a:latin typeface="Arial"/>
                <a:cs typeface="Arial"/>
              </a:rPr>
              <a:t>2026</a:t>
            </a:r>
            <a:r>
              <a:rPr sz="674" i="1" spc="-7" dirty="0">
                <a:solidFill>
                  <a:srgbClr val="2D3748"/>
                </a:solidFill>
                <a:latin typeface="Arial"/>
                <a:cs typeface="Arial"/>
              </a:rPr>
              <a:t>)</a:t>
            </a:r>
            <a:endParaRPr sz="674" dirty="0">
              <a:latin typeface="Arial"/>
              <a:cs typeface="Arial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4631421" y="2802304"/>
            <a:ext cx="4171369" cy="2039336"/>
            <a:chOff x="6181724" y="3743325"/>
            <a:chExt cx="5572125" cy="2724150"/>
          </a:xfrm>
        </p:grpSpPr>
        <p:sp>
          <p:nvSpPr>
            <p:cNvPr id="31" name="object 31"/>
            <p:cNvSpPr/>
            <p:nvPr/>
          </p:nvSpPr>
          <p:spPr>
            <a:xfrm>
              <a:off x="6181724" y="3743325"/>
              <a:ext cx="5572125" cy="2724150"/>
            </a:xfrm>
            <a:custGeom>
              <a:avLst/>
              <a:gdLst/>
              <a:ahLst/>
              <a:cxnLst/>
              <a:rect l="l" t="t" r="r" b="b"/>
              <a:pathLst>
                <a:path w="5572125" h="2724150">
                  <a:moveTo>
                    <a:pt x="5572124" y="2724149"/>
                  </a:moveTo>
                  <a:lnTo>
                    <a:pt x="0" y="2724149"/>
                  </a:lnTo>
                  <a:lnTo>
                    <a:pt x="0" y="0"/>
                  </a:lnTo>
                  <a:lnTo>
                    <a:pt x="5572124" y="0"/>
                  </a:lnTo>
                  <a:lnTo>
                    <a:pt x="5572124" y="27241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347" dirty="0"/>
            </a:p>
          </p:txBody>
        </p:sp>
        <p:sp>
          <p:nvSpPr>
            <p:cNvPr id="32" name="object 32"/>
            <p:cNvSpPr/>
            <p:nvPr/>
          </p:nvSpPr>
          <p:spPr>
            <a:xfrm>
              <a:off x="6181724" y="3743325"/>
              <a:ext cx="5572125" cy="47625"/>
            </a:xfrm>
            <a:custGeom>
              <a:avLst/>
              <a:gdLst/>
              <a:ahLst/>
              <a:cxnLst/>
              <a:rect l="l" t="t" r="r" b="b"/>
              <a:pathLst>
                <a:path w="5572125" h="47625">
                  <a:moveTo>
                    <a:pt x="5572124" y="47624"/>
                  </a:moveTo>
                  <a:lnTo>
                    <a:pt x="0" y="47624"/>
                  </a:lnTo>
                  <a:lnTo>
                    <a:pt x="0" y="0"/>
                  </a:lnTo>
                  <a:lnTo>
                    <a:pt x="5572124" y="0"/>
                  </a:lnTo>
                  <a:lnTo>
                    <a:pt x="5572124" y="47624"/>
                  </a:lnTo>
                  <a:close/>
                </a:path>
              </a:pathLst>
            </a:custGeom>
            <a:solidFill>
              <a:srgbClr val="1A3A5C"/>
            </a:solidFill>
          </p:spPr>
          <p:txBody>
            <a:bodyPr wrap="square" lIns="0" tIns="0" rIns="0" bIns="0" rtlCol="0"/>
            <a:lstStyle/>
            <a:p>
              <a:endParaRPr sz="1347" dirty="0"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4631421" y="2815710"/>
            <a:ext cx="4171369" cy="750127"/>
          </a:xfrm>
          <a:prstGeom prst="rect">
            <a:avLst/>
          </a:prstGeom>
        </p:spPr>
        <p:txBody>
          <a:bodyPr vert="horz" wrap="square" lIns="0" tIns="93648" rIns="0" bIns="0" rtlCol="0">
            <a:spAutoFit/>
          </a:bodyPr>
          <a:lstStyle/>
          <a:p>
            <a:pPr marL="128347">
              <a:spcBef>
                <a:spcPts val="737"/>
              </a:spcBef>
            </a:pPr>
            <a:r>
              <a:rPr sz="1460" b="1" spc="-37" dirty="0">
                <a:solidFill>
                  <a:srgbClr val="C12F26"/>
                </a:solidFill>
                <a:latin typeface="Arial"/>
                <a:cs typeface="Arial"/>
              </a:rPr>
              <a:t>4</a:t>
            </a:r>
            <a:r>
              <a:rPr lang="en-US" sz="1460" b="1" spc="-37" dirty="0">
                <a:solidFill>
                  <a:srgbClr val="C12F26"/>
                </a:solidFill>
                <a:latin typeface="Arial"/>
                <a:cs typeface="Arial"/>
              </a:rPr>
              <a:t>: </a:t>
            </a:r>
            <a:r>
              <a:rPr sz="1400" b="1" dirty="0" err="1">
                <a:solidFill>
                  <a:srgbClr val="1A3A5C"/>
                </a:solidFill>
                <a:latin typeface="Arial"/>
                <a:cs typeface="Arial"/>
              </a:rPr>
              <a:t>Digitalisation</a:t>
            </a:r>
            <a:r>
              <a:rPr sz="1400" b="1" spc="64" dirty="0">
                <a:solidFill>
                  <a:srgbClr val="1A3A5C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1A3A5C"/>
                </a:solidFill>
                <a:latin typeface="Arial"/>
                <a:cs typeface="Arial"/>
              </a:rPr>
              <a:t>relocates</a:t>
            </a:r>
            <a:r>
              <a:rPr sz="1400" b="1" spc="67" dirty="0">
                <a:solidFill>
                  <a:srgbClr val="1A3A5C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1A3A5C"/>
                </a:solidFill>
                <a:latin typeface="Arial"/>
                <a:cs typeface="Arial"/>
              </a:rPr>
              <a:t>rather</a:t>
            </a:r>
            <a:r>
              <a:rPr sz="1400" b="1" spc="67" dirty="0">
                <a:solidFill>
                  <a:srgbClr val="1A3A5C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1A3A5C"/>
                </a:solidFill>
                <a:latin typeface="Arial"/>
                <a:cs typeface="Arial"/>
              </a:rPr>
              <a:t>than</a:t>
            </a:r>
            <a:r>
              <a:rPr sz="1400" b="1" spc="67" dirty="0">
                <a:solidFill>
                  <a:srgbClr val="1A3A5C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1A3A5C"/>
                </a:solidFill>
                <a:latin typeface="Arial"/>
                <a:cs typeface="Arial"/>
              </a:rPr>
              <a:t>removes</a:t>
            </a:r>
            <a:r>
              <a:rPr sz="1400" b="1" spc="67" dirty="0">
                <a:solidFill>
                  <a:srgbClr val="1A3A5C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1A3A5C"/>
                </a:solidFill>
                <a:latin typeface="Arial"/>
                <a:cs typeface="Arial"/>
              </a:rPr>
              <a:t>bureaucratic</a:t>
            </a:r>
            <a:r>
              <a:rPr sz="1400" b="1" spc="67" dirty="0">
                <a:solidFill>
                  <a:srgbClr val="1A3A5C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1A3A5C"/>
                </a:solidFill>
                <a:latin typeface="Arial"/>
                <a:cs typeface="Arial"/>
              </a:rPr>
              <a:t>burdens</a:t>
            </a:r>
            <a:r>
              <a:rPr sz="1400" b="1" spc="67" dirty="0">
                <a:solidFill>
                  <a:srgbClr val="1A3A5C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2D3748"/>
                </a:solidFill>
                <a:latin typeface="Arial"/>
                <a:cs typeface="Arial"/>
              </a:rPr>
              <a:t>—</a:t>
            </a:r>
            <a:r>
              <a:rPr sz="1400" spc="64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400" spc="-15" dirty="0">
                <a:solidFill>
                  <a:srgbClr val="2D3748"/>
                </a:solidFill>
                <a:latin typeface="Arial"/>
                <a:cs typeface="Arial"/>
              </a:rPr>
              <a:t>onto </a:t>
            </a:r>
            <a:r>
              <a:rPr sz="1400" dirty="0">
                <a:solidFill>
                  <a:srgbClr val="2D3748"/>
                </a:solidFill>
                <a:latin typeface="Arial"/>
                <a:cs typeface="Arial"/>
              </a:rPr>
              <a:t>women's</a:t>
            </a:r>
            <a:r>
              <a:rPr sz="1400" spc="52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2D3748"/>
                </a:solidFill>
                <a:latin typeface="Arial"/>
                <a:cs typeface="Arial"/>
              </a:rPr>
              <a:t>bodies</a:t>
            </a:r>
            <a:r>
              <a:rPr sz="1400" spc="52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2D3748"/>
                </a:solidFill>
                <a:latin typeface="Arial"/>
                <a:cs typeface="Arial"/>
              </a:rPr>
              <a:t>and</a:t>
            </a:r>
            <a:r>
              <a:rPr sz="1400" spc="52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2D3748"/>
                </a:solidFill>
                <a:latin typeface="Arial"/>
                <a:cs typeface="Arial"/>
              </a:rPr>
              <a:t>informal</a:t>
            </a:r>
            <a:r>
              <a:rPr sz="1400" spc="56" dirty="0">
                <a:solidFill>
                  <a:srgbClr val="2D3748"/>
                </a:solidFill>
                <a:latin typeface="Arial"/>
                <a:cs typeface="Arial"/>
              </a:rPr>
              <a:t> </a:t>
            </a:r>
            <a:r>
              <a:rPr sz="1400" spc="-7" dirty="0">
                <a:solidFill>
                  <a:srgbClr val="2D3748"/>
                </a:solidFill>
                <a:latin typeface="Arial"/>
                <a:cs typeface="Arial"/>
              </a:rPr>
              <a:t>networks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781162" y="3720100"/>
            <a:ext cx="3893278" cy="1119923"/>
          </a:xfrm>
          <a:prstGeom prst="rect">
            <a:avLst/>
          </a:prstGeom>
        </p:spPr>
        <p:txBody>
          <a:bodyPr vert="horz" wrap="square" lIns="0" tIns="34227" rIns="0" bIns="0" rtlCol="0">
            <a:spAutoFit/>
          </a:bodyPr>
          <a:lstStyle/>
          <a:p>
            <a:pPr marL="71304">
              <a:spcBef>
                <a:spcPts val="269"/>
              </a:spcBef>
            </a:pPr>
            <a:r>
              <a:rPr sz="1200" b="1" spc="37" dirty="0">
                <a:solidFill>
                  <a:srgbClr val="C12F26"/>
                </a:solidFill>
                <a:latin typeface="Arial"/>
                <a:cs typeface="Arial"/>
              </a:rPr>
              <a:t>EVIDENCE</a:t>
            </a:r>
            <a:endParaRPr sz="1200" dirty="0">
              <a:latin typeface="Arial"/>
              <a:cs typeface="Arial"/>
            </a:endParaRPr>
          </a:p>
          <a:p>
            <a:pPr marL="71304" marR="177309">
              <a:lnSpc>
                <a:spcPct val="125000"/>
              </a:lnSpc>
              <a:spcBef>
                <a:spcPts val="37"/>
              </a:spcBef>
            </a:pPr>
            <a:r>
              <a:rPr sz="1200" i="1" dirty="0">
                <a:solidFill>
                  <a:srgbClr val="2D3748"/>
                </a:solidFill>
                <a:latin typeface="Arial"/>
                <a:cs typeface="Arial"/>
              </a:rPr>
              <a:t>Queues and paperwork reappeared as repeated monthly re-verification, opaque rejections </a:t>
            </a:r>
            <a:r>
              <a:rPr sz="1200" i="1" spc="-19" dirty="0">
                <a:solidFill>
                  <a:srgbClr val="2D3748"/>
                </a:solidFill>
                <a:latin typeface="Arial"/>
                <a:cs typeface="Arial"/>
              </a:rPr>
              <a:t>and </a:t>
            </a:r>
            <a:r>
              <a:rPr sz="1200" i="1" dirty="0">
                <a:solidFill>
                  <a:srgbClr val="2D3748"/>
                </a:solidFill>
                <a:latin typeface="Arial"/>
                <a:cs typeface="Arial"/>
              </a:rPr>
              <a:t>inaccessible appeals; administrative burden was privatised onto the applicant (Faith et al., </a:t>
            </a:r>
            <a:r>
              <a:rPr sz="1200" i="1" spc="-7" dirty="0">
                <a:solidFill>
                  <a:srgbClr val="2D3748"/>
                </a:solidFill>
                <a:latin typeface="Arial"/>
                <a:cs typeface="Arial"/>
              </a:rPr>
              <a:t>2024)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60741" y="4941468"/>
            <a:ext cx="9027270" cy="7131"/>
          </a:xfrm>
          <a:custGeom>
            <a:avLst/>
            <a:gdLst/>
            <a:ahLst/>
            <a:cxnLst/>
            <a:rect l="l" t="t" r="r" b="b"/>
            <a:pathLst>
              <a:path w="12058650" h="9525">
                <a:moveTo>
                  <a:pt x="12058649" y="9524"/>
                </a:moveTo>
                <a:lnTo>
                  <a:pt x="0" y="9524"/>
                </a:lnTo>
                <a:lnTo>
                  <a:pt x="0" y="0"/>
                </a:lnTo>
                <a:lnTo>
                  <a:pt x="12058649" y="0"/>
                </a:lnTo>
                <a:lnTo>
                  <a:pt x="12058649" y="9524"/>
                </a:lnTo>
                <a:close/>
              </a:path>
            </a:pathLst>
          </a:custGeom>
          <a:solidFill>
            <a:srgbClr val="C7C4BE"/>
          </a:solidFill>
        </p:spPr>
        <p:txBody>
          <a:bodyPr wrap="square" lIns="0" tIns="0" rIns="0" bIns="0" rtlCol="0"/>
          <a:lstStyle/>
          <a:p>
            <a:endParaRPr sz="1347" dirty="0"/>
          </a:p>
        </p:txBody>
      </p:sp>
      <p:sp>
        <p:nvSpPr>
          <p:cNvPr id="39" name="object 39"/>
          <p:cNvSpPr txBox="1"/>
          <p:nvPr/>
        </p:nvSpPr>
        <p:spPr>
          <a:xfrm>
            <a:off x="336456" y="4974744"/>
            <a:ext cx="664567" cy="104205"/>
          </a:xfrm>
          <a:prstGeom prst="rect">
            <a:avLst/>
          </a:prstGeom>
        </p:spPr>
        <p:txBody>
          <a:bodyPr vert="horz" wrap="square" lIns="0" tIns="11884" rIns="0" bIns="0" rtlCol="0">
            <a:spAutoFit/>
          </a:bodyPr>
          <a:lstStyle/>
          <a:p>
            <a:pPr marL="9507">
              <a:spcBef>
                <a:spcPts val="94"/>
              </a:spcBef>
            </a:pPr>
            <a:r>
              <a:rPr sz="599" dirty="0">
                <a:solidFill>
                  <a:srgbClr val="596474"/>
                </a:solidFill>
                <a:latin typeface="Arial"/>
                <a:cs typeface="Arial"/>
              </a:rPr>
              <a:t>Motala</a:t>
            </a:r>
            <a:r>
              <a:rPr sz="599" spc="22" dirty="0">
                <a:solidFill>
                  <a:srgbClr val="596474"/>
                </a:solidFill>
                <a:latin typeface="Arial"/>
                <a:cs typeface="Arial"/>
              </a:rPr>
              <a:t> </a:t>
            </a:r>
            <a:r>
              <a:rPr sz="599" dirty="0">
                <a:solidFill>
                  <a:srgbClr val="596474"/>
                </a:solidFill>
                <a:latin typeface="Arial"/>
                <a:cs typeface="Arial"/>
              </a:rPr>
              <a:t>et</a:t>
            </a:r>
            <a:r>
              <a:rPr sz="599" spc="22" dirty="0">
                <a:solidFill>
                  <a:srgbClr val="596474"/>
                </a:solidFill>
                <a:latin typeface="Arial"/>
                <a:cs typeface="Arial"/>
              </a:rPr>
              <a:t> </a:t>
            </a:r>
            <a:r>
              <a:rPr sz="599" dirty="0">
                <a:solidFill>
                  <a:srgbClr val="596474"/>
                </a:solidFill>
                <a:latin typeface="Arial"/>
                <a:cs typeface="Arial"/>
              </a:rPr>
              <a:t>al.,</a:t>
            </a:r>
            <a:r>
              <a:rPr sz="599" spc="22" dirty="0">
                <a:solidFill>
                  <a:srgbClr val="596474"/>
                </a:solidFill>
                <a:latin typeface="Arial"/>
                <a:cs typeface="Arial"/>
              </a:rPr>
              <a:t> </a:t>
            </a:r>
            <a:r>
              <a:rPr sz="599" spc="-15" dirty="0">
                <a:solidFill>
                  <a:srgbClr val="596474"/>
                </a:solidFill>
                <a:latin typeface="Arial"/>
                <a:cs typeface="Arial"/>
              </a:rPr>
              <a:t>2026</a:t>
            </a:r>
            <a:endParaRPr sz="599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1714" cy="514350"/>
          </a:xfrm>
          <a:prstGeom prst="rect">
            <a:avLst/>
          </a:prstGeom>
          <a:solidFill>
            <a:srgbClr val="1A3A5C"/>
          </a:solidFill>
          <a:ln/>
        </p:spPr>
        <p:txBody>
          <a:bodyPr/>
          <a:lstStyle/>
          <a:p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3" name="Shape 1"/>
          <p:cNvSpPr/>
          <p:nvPr/>
        </p:nvSpPr>
        <p:spPr>
          <a:xfrm>
            <a:off x="0" y="514350"/>
            <a:ext cx="9141714" cy="41148"/>
          </a:xfrm>
          <a:prstGeom prst="rect">
            <a:avLst/>
          </a:prstGeom>
          <a:solidFill>
            <a:srgbClr val="C12F26"/>
          </a:solidFill>
          <a:ln/>
        </p:spPr>
        <p:txBody>
          <a:bodyPr/>
          <a:lstStyle/>
          <a:p>
            <a:endParaRPr lang="en-ZA" sz="1350" dirty="0"/>
          </a:p>
        </p:txBody>
      </p:sp>
      <p:sp>
        <p:nvSpPr>
          <p:cNvPr id="4" name="Text 2"/>
          <p:cNvSpPr txBox="1"/>
          <p:nvPr/>
        </p:nvSpPr>
        <p:spPr>
          <a:xfrm>
            <a:off x="128270" y="34290"/>
            <a:ext cx="87299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2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Five Immediate Policy Changes That Would Make a Difference</a:t>
            </a:r>
            <a:endParaRPr lang="en-US" sz="2200" b="1" dirty="0">
              <a:solidFill>
                <a:schemeClr val="bg1"/>
              </a:solidFill>
            </a:endParaRPr>
          </a:p>
        </p:txBody>
      </p:sp>
      <p:sp>
        <p:nvSpPr>
          <p:cNvPr id="5" name="Shape 3"/>
          <p:cNvSpPr/>
          <p:nvPr/>
        </p:nvSpPr>
        <p:spPr>
          <a:xfrm>
            <a:off x="327406" y="850392"/>
            <a:ext cx="41148" cy="356616"/>
          </a:xfrm>
          <a:prstGeom prst="rect">
            <a:avLst/>
          </a:prstGeom>
          <a:solidFill>
            <a:srgbClr val="C12F26"/>
          </a:solidFill>
          <a:ln/>
        </p:spPr>
        <p:txBody>
          <a:bodyPr/>
          <a:lstStyle/>
          <a:p>
            <a:endParaRPr lang="en-ZA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493776" y="761238"/>
            <a:ext cx="3429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650" b="1" dirty="0">
                <a:solidFill>
                  <a:srgbClr val="C12F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650" dirty="0"/>
          </a:p>
        </p:txBody>
      </p:sp>
      <p:sp>
        <p:nvSpPr>
          <p:cNvPr id="7" name="Text 5"/>
          <p:cNvSpPr txBox="1"/>
          <p:nvPr/>
        </p:nvSpPr>
        <p:spPr>
          <a:xfrm>
            <a:off x="735330" y="781812"/>
            <a:ext cx="8122920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400" b="1" dirty="0">
                <a:solidFill>
                  <a:srgbClr val="1A3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Legislate a human backstop: </a:t>
            </a:r>
            <a:r>
              <a:rPr lang="en-US" sz="1400" dirty="0">
                <a:solidFill>
                  <a:srgbClr val="2D37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automated rejection without human review; guaranteed right of appeal. System remains fully automated; SASSA lacks capacity for physical assessment.</a:t>
            </a:r>
            <a:endParaRPr lang="en-US" sz="1400" dirty="0"/>
          </a:p>
          <a:p>
            <a:pPr>
              <a:spcBef>
                <a:spcPts val="225"/>
              </a:spcBef>
            </a:pPr>
            <a:r>
              <a:rPr lang="en-US" sz="1400" i="1" dirty="0">
                <a:solidFill>
                  <a:srgbClr val="596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Court: automated bank &amp; database verification ruled unlawful , databases carry a 33% error rate.</a:t>
            </a:r>
          </a:p>
          <a:p>
            <a:pPr>
              <a:spcBef>
                <a:spcPts val="225"/>
              </a:spcBef>
            </a:pP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368808" y="1639062"/>
            <a:ext cx="41148" cy="356616"/>
          </a:xfrm>
          <a:prstGeom prst="rect">
            <a:avLst/>
          </a:prstGeom>
          <a:solidFill>
            <a:srgbClr val="C12F26"/>
          </a:solidFill>
          <a:ln/>
        </p:spPr>
        <p:txBody>
          <a:bodyPr/>
          <a:lstStyle/>
          <a:p>
            <a:endParaRPr lang="en-ZA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563880" y="1606042"/>
            <a:ext cx="3429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650" b="1" dirty="0">
                <a:solidFill>
                  <a:srgbClr val="C12F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50" dirty="0"/>
          </a:p>
        </p:txBody>
      </p:sp>
      <p:sp>
        <p:nvSpPr>
          <p:cNvPr id="10" name="Text 8"/>
          <p:cNvSpPr txBox="1"/>
          <p:nvPr/>
        </p:nvSpPr>
        <p:spPr>
          <a:xfrm>
            <a:off x="832866" y="1601311"/>
            <a:ext cx="7942326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400" b="1" dirty="0">
                <a:solidFill>
                  <a:srgbClr val="1A3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Zero-rate SRD application platforms </a:t>
            </a:r>
            <a:r>
              <a:rPr lang="en-US" sz="1400" dirty="0">
                <a:solidFill>
                  <a:srgbClr val="2D37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all mobile networks — data costs are a structural barrier. WhatsApp channel &amp; some operators zero-rated, but not universal or guaranteed</a:t>
            </a:r>
            <a:endParaRPr lang="en-US" sz="1400" dirty="0"/>
          </a:p>
          <a:p>
            <a:pPr>
              <a:spcBef>
                <a:spcPts val="225"/>
              </a:spcBef>
            </a:pPr>
            <a:r>
              <a:rPr lang="en-US" sz="1400" i="1" dirty="0">
                <a:solidFill>
                  <a:srgbClr val="596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Court: online-only application declared irrational, unlawful and exclusionary.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389382" y="2297430"/>
            <a:ext cx="41148" cy="356616"/>
          </a:xfrm>
          <a:prstGeom prst="rect">
            <a:avLst/>
          </a:prstGeom>
          <a:solidFill>
            <a:srgbClr val="C12F26"/>
          </a:solidFill>
          <a:ln/>
        </p:spPr>
        <p:txBody>
          <a:bodyPr/>
          <a:lstStyle/>
          <a:p>
            <a:endParaRPr lang="en-ZA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514350" y="2278126"/>
            <a:ext cx="342900" cy="6652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650" b="1" dirty="0">
                <a:solidFill>
                  <a:srgbClr val="C12F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50" dirty="0"/>
          </a:p>
        </p:txBody>
      </p:sp>
      <p:sp>
        <p:nvSpPr>
          <p:cNvPr id="13" name="Text 11"/>
          <p:cNvSpPr txBox="1"/>
          <p:nvPr/>
        </p:nvSpPr>
        <p:spPr>
          <a:xfrm>
            <a:off x="832866" y="2332117"/>
            <a:ext cx="8122920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400" b="1" dirty="0">
                <a:solidFill>
                  <a:srgbClr val="1A3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 community-based assisted-application points </a:t>
            </a:r>
            <a:r>
              <a:rPr lang="en-US" sz="1400" dirty="0">
                <a:solidFill>
                  <a:srgbClr val="2D37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every township and rural node. Existing kiosks questioned as inadequate at the SCA; process stays digital.</a:t>
            </a:r>
            <a:endParaRPr lang="en-US" sz="1400" dirty="0"/>
          </a:p>
          <a:p>
            <a:pPr>
              <a:spcBef>
                <a:spcPts val="225"/>
              </a:spcBef>
            </a:pPr>
            <a:r>
              <a:rPr lang="en-US" sz="1400" i="1" dirty="0">
                <a:solidFill>
                  <a:srgbClr val="596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Court: in-person application must be allowed; online-only excludes rural, elderly and poor applicants. 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345186" y="3424111"/>
            <a:ext cx="45719" cy="356616"/>
          </a:xfrm>
          <a:prstGeom prst="rect">
            <a:avLst/>
          </a:prstGeom>
          <a:solidFill>
            <a:srgbClr val="C12F26"/>
          </a:solidFill>
          <a:ln/>
        </p:spPr>
        <p:txBody>
          <a:bodyPr/>
          <a:lstStyle/>
          <a:p>
            <a:endParaRPr lang="en-ZA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475996" y="3418713"/>
            <a:ext cx="3429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650" b="1" dirty="0">
                <a:solidFill>
                  <a:srgbClr val="C12F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50" dirty="0"/>
          </a:p>
        </p:txBody>
      </p:sp>
      <p:sp>
        <p:nvSpPr>
          <p:cNvPr id="16" name="Text 14"/>
          <p:cNvSpPr txBox="1"/>
          <p:nvPr/>
        </p:nvSpPr>
        <p:spPr>
          <a:xfrm>
            <a:off x="857250" y="3392519"/>
            <a:ext cx="7917942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400" b="1" dirty="0">
                <a:solidFill>
                  <a:srgbClr val="1A3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Reform the means test: </a:t>
            </a:r>
            <a:r>
              <a:rPr lang="en-US" sz="1400" dirty="0">
                <a:solidFill>
                  <a:srgbClr val="2D37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 net livelihood income, not gross account turnover. Account turnover still read as income</a:t>
            </a:r>
            <a:endParaRPr lang="en-US" sz="1400" dirty="0"/>
          </a:p>
          <a:p>
            <a:pPr>
              <a:spcBef>
                <a:spcPts val="225"/>
              </a:spcBef>
            </a:pPr>
            <a:r>
              <a:rPr lang="en-US" sz="1400" i="1" dirty="0">
                <a:solidFill>
                  <a:srgbClr val="596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Court: bank verification as primary means test struck down; once-off payments and gifts are not income</a:t>
            </a:r>
            <a:r>
              <a:rPr lang="en-US" sz="788" i="1" dirty="0">
                <a:solidFill>
                  <a:srgbClr val="596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377190" y="4337685"/>
            <a:ext cx="41148" cy="356616"/>
          </a:xfrm>
          <a:prstGeom prst="rect">
            <a:avLst/>
          </a:prstGeom>
          <a:solidFill>
            <a:srgbClr val="C12F26"/>
          </a:solidFill>
          <a:ln/>
        </p:spPr>
        <p:txBody>
          <a:bodyPr/>
          <a:lstStyle/>
          <a:p>
            <a:endParaRPr lang="en-ZA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475996" y="4320319"/>
            <a:ext cx="3429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650" b="1" dirty="0">
                <a:solidFill>
                  <a:srgbClr val="C12F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50" dirty="0"/>
          </a:p>
        </p:txBody>
      </p:sp>
      <p:sp>
        <p:nvSpPr>
          <p:cNvPr id="19" name="Text 17"/>
          <p:cNvSpPr txBox="1"/>
          <p:nvPr/>
        </p:nvSpPr>
        <p:spPr>
          <a:xfrm>
            <a:off x="876554" y="4337685"/>
            <a:ext cx="7917942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400" b="1" dirty="0">
                <a:solidFill>
                  <a:srgbClr val="1A3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Guarantee intelligible rejection reasons </a:t>
            </a:r>
            <a:r>
              <a:rPr lang="en-US" sz="1400" dirty="0">
                <a:solidFill>
                  <a:srgbClr val="2D37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a real, plain-language appeals process. Appeals still echo the flawed verification; decline reasons remain opaque. </a:t>
            </a:r>
            <a:endParaRPr lang="en-US" sz="1400" dirty="0"/>
          </a:p>
          <a:p>
            <a:pPr>
              <a:spcBef>
                <a:spcPts val="225"/>
              </a:spcBef>
            </a:pPr>
            <a:r>
              <a:rPr lang="en-US" sz="1400" i="1" dirty="0">
                <a:solidFill>
                  <a:srgbClr val="596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Court: the appeals rule barring reliance on new evidence declared unconstitutional.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4D1FB-B1D8-A2B8-4203-E6D1DBA186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 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09E1C-6D81-242C-3C71-8110C9A2CD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875" y="1018170"/>
            <a:ext cx="8604250" cy="3465515"/>
          </a:xfrm>
        </p:spPr>
        <p:txBody>
          <a:bodyPr>
            <a:normAutofit fontScale="25000" lnSpcReduction="20000"/>
          </a:bodyPr>
          <a:lstStyle/>
          <a:p>
            <a:r>
              <a:rPr lang="en-ZA" sz="4000" dirty="0"/>
              <a:t>Black Sash. (2023). </a:t>
            </a:r>
            <a:r>
              <a:rPr lang="en-ZA" sz="4000" i="1" dirty="0"/>
              <a:t>Amandla ka bani? Power to whom? The shocking reality of digitalised social grant exclusions in South Africa</a:t>
            </a:r>
            <a:r>
              <a:rPr lang="en-ZA" sz="4000" dirty="0"/>
              <a:t>. Black Sash Trust.</a:t>
            </a:r>
          </a:p>
          <a:p>
            <a:r>
              <a:rPr lang="en-ZA" sz="4000" dirty="0"/>
              <a:t>Bob, S. K., Motala, S., &amp; Parkerson, C. (2024). From exclusion to inclusion: Extending parental protection to informal workers. In S. Motala, T. Hart, &amp; S. Ngandu (Eds.), </a:t>
            </a:r>
            <a:r>
              <a:rPr lang="en-ZA" sz="4000" i="1" dirty="0"/>
              <a:t>Social security review volume 2: Social security in the time of COVID-19</a:t>
            </a:r>
            <a:r>
              <a:rPr lang="en-ZA" sz="4000" dirty="0"/>
              <a:t> (pp. 41–61). Department of Social Development.</a:t>
            </a:r>
          </a:p>
          <a:p>
            <a:r>
              <a:rPr lang="en-ZA" sz="4000" dirty="0"/>
              <a:t>Daily Maverick. (2026, August 26). SRD grant battle reaches Supreme Court of Appeal as state challenges historic judgment.</a:t>
            </a:r>
          </a:p>
          <a:p>
            <a:r>
              <a:rPr lang="en-ZA" sz="4000" dirty="0"/>
              <a:t>Faith, B., Roberts, T., &amp; Alfers, L. (Eds.). (2024). </a:t>
            </a:r>
            <a:r>
              <a:rPr lang="en-ZA" sz="4000" i="1" dirty="0"/>
              <a:t>The digitalisation of social protection in Africa: The perspective of marginalised workers</a:t>
            </a:r>
            <a:r>
              <a:rPr lang="en-ZA" sz="4000" dirty="0"/>
              <a:t> (IDS Research Report 90). Institute of Development Studies. </a:t>
            </a:r>
            <a:r>
              <a:rPr lang="en-ZA" sz="4000" dirty="0">
                <a:hlinkClick r:id="rId2"/>
              </a:rPr>
              <a:t>https://doi.org/10.19088/IDS.2024.022</a:t>
            </a:r>
            <a:endParaRPr lang="en-ZA" sz="4000" dirty="0"/>
          </a:p>
          <a:p>
            <a:r>
              <a:rPr lang="en-ZA" sz="4000" dirty="0"/>
              <a:t>Fraser, N. (2005). Reframing justice in a globalizing world. </a:t>
            </a:r>
            <a:r>
              <a:rPr lang="en-ZA" sz="4000" i="1" dirty="0"/>
              <a:t>New Left Review, 36</a:t>
            </a:r>
            <a:r>
              <a:rPr lang="en-ZA" sz="4000" dirty="0"/>
              <a:t>, 69–88.</a:t>
            </a:r>
          </a:p>
          <a:p>
            <a:r>
              <a:rPr lang="en-ZA" sz="4000" dirty="0"/>
              <a:t>GroundUp. (2026, August). Expanding the SRD grant could cost R139-billion a year, National Treasury says.</a:t>
            </a:r>
          </a:p>
          <a:p>
            <a:r>
              <a:rPr lang="en-ZA" sz="4000" dirty="0"/>
              <a:t>Institute for Economic Justice &amp; #PayTheGrants v Minister of Social Development, SASSA &amp; Minister of Finance, Gauteng Division of the High Court, Pretoria (Twala J) (2025, January 24).</a:t>
            </a:r>
          </a:p>
          <a:p>
            <a:r>
              <a:rPr lang="en-ZA" sz="4000" dirty="0"/>
              <a:t>Rogan, M. (2020). </a:t>
            </a:r>
            <a:r>
              <a:rPr lang="en-ZA" sz="4000" i="1" dirty="0"/>
              <a:t>The COVID-19 crisis and the South African informal economy: “Locked out” of livelihoods and employment</a:t>
            </a:r>
            <a:r>
              <a:rPr lang="en-ZA" sz="4000" dirty="0"/>
              <a:t> (NIDS-CRAM Policy Paper No. 7).</a:t>
            </a:r>
          </a:p>
          <a:p>
            <a:r>
              <a:rPr lang="en-ZA" sz="4000" dirty="0"/>
              <a:t>Scott, J. C. (1998). </a:t>
            </a:r>
            <a:r>
              <a:rPr lang="en-ZA" sz="4000" i="1" dirty="0"/>
              <a:t>Seeing like a state: How certain schemes to improve the human condition have failed</a:t>
            </a:r>
            <a:r>
              <a:rPr lang="en-ZA" sz="4000" dirty="0"/>
              <a:t>. Yale University Press.</a:t>
            </a:r>
          </a:p>
          <a:p>
            <a:r>
              <a:rPr lang="en-ZA" sz="4000" dirty="0"/>
              <a:t>Socio-Economic Rights Institute of South Africa. (n.d.). </a:t>
            </a:r>
            <a:r>
              <a:rPr lang="en-ZA" sz="4000" i="1" dirty="0"/>
              <a:t>IEJ &amp; #PayTheGrants v Minister for Social Development: Case page and court papers</a:t>
            </a:r>
            <a:r>
              <a:rPr lang="en-ZA" sz="4000" dirty="0"/>
              <a:t>. </a:t>
            </a:r>
            <a:r>
              <a:rPr lang="en-ZA" sz="4000" dirty="0">
                <a:hlinkClick r:id="rId3"/>
              </a:rPr>
              <a:t>https://seri-sa.org</a:t>
            </a:r>
            <a:endParaRPr lang="en-ZA" sz="4000" dirty="0"/>
          </a:p>
          <a:p>
            <a:r>
              <a:rPr lang="en-ZA" sz="4000" dirty="0"/>
              <a:t>South African Revenue Service. (2025). </a:t>
            </a:r>
            <a:r>
              <a:rPr lang="en-ZA" sz="4000" i="1" dirty="0"/>
              <a:t>Institute for Economic Justice &amp; #PayTheGrants v Minister of Social Development, SASSA &amp; Minister of Finance</a:t>
            </a:r>
            <a:r>
              <a:rPr lang="en-ZA" sz="4000" dirty="0"/>
              <a:t> [High Court judgment].</a:t>
            </a:r>
          </a:p>
          <a:p>
            <a:r>
              <a:rPr lang="en-ZA" sz="4000" dirty="0"/>
              <a:t>South African Social Security Agency. (2025). </a:t>
            </a:r>
            <a:r>
              <a:rPr lang="en-ZA" sz="4000" i="1" dirty="0"/>
              <a:t>Institute for Economic Justice &amp; #PayTheGrants v Minister of Social Development, SASSA &amp; Minister of Finance</a:t>
            </a:r>
            <a:r>
              <a:rPr lang="en-ZA" sz="4000" dirty="0"/>
              <a:t> [High Court judgment].</a:t>
            </a:r>
          </a:p>
          <a:p>
            <a:r>
              <a:rPr lang="en-ZA" sz="4000" dirty="0"/>
              <a:t>Sowetan. (2026, August 25). Explainer: Why government is challenging ruling on “exclusionary” SRD grant.</a:t>
            </a:r>
          </a:p>
          <a:p>
            <a:pPr marL="0" indent="0">
              <a:buNone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697926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1083F4-FF9B-03CE-68DB-A4736580CF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0BDA37C-34CB-4BC1-DDDF-1959BD83B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1924262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203</TotalTime>
  <Words>1996</Words>
  <Application>Microsoft Office PowerPoint</Application>
  <PresentationFormat>On-screen Show (16:9)</PresentationFormat>
  <Paragraphs>150</Paragraphs>
  <Slides>17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Aptos</vt:lpstr>
      <vt:lpstr>Arial</vt:lpstr>
      <vt:lpstr>Times New Roman</vt:lpstr>
      <vt:lpstr>Office Theme</vt:lpstr>
      <vt:lpstr>PowerPoint Presentation</vt:lpstr>
      <vt:lpstr> Theorising the structural barriers that keep women in the informal sector outside state digital systems in South Africa  </vt:lpstr>
      <vt:lpstr>Context: South Africa’s Covid 19 response for vulnerable workers in the economy </vt:lpstr>
      <vt:lpstr>2.7 Million SRD Rejections in one quarter</vt:lpstr>
      <vt:lpstr>PowerPoint Presentation</vt:lpstr>
      <vt:lpstr>The SRD C19 System was Never designed for Women in the Informal Sector: Exposing the scale of Exclusion</vt:lpstr>
      <vt:lpstr>The SRD Digital System was designed on assumptions of who were the vulnerable workers in the economy</vt:lpstr>
      <vt:lpstr>Findings</vt:lpstr>
      <vt:lpstr>Having a Phone Is Not Enough — The System Demands a Formal Data Trail</vt:lpstr>
      <vt:lpstr>Women Bear Double Labour: Paid Work Collapsed, Care Work Surged</vt:lpstr>
      <vt:lpstr>Exclusion Generates Its Own Economy — Women Navigated It Collectively</vt:lpstr>
      <vt:lpstr>PowerPoint Presentation</vt:lpstr>
      <vt:lpstr>They Were Visible to the Market — Invisible to the State</vt:lpstr>
      <vt:lpstr>Four Propositions: Reframing Exclusion as Structural, Not Technical</vt:lpstr>
      <vt:lpstr>PowerPoint Presentation</vt:lpstr>
      <vt:lpstr>References 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Ilze Visagie</dc:creator>
  <cp:lastModifiedBy>Shirin Yousuff SY. Motala</cp:lastModifiedBy>
  <cp:revision>6</cp:revision>
  <dcterms:created xsi:type="dcterms:W3CDTF">2026-07-23T10:01:49Z</dcterms:created>
  <dcterms:modified xsi:type="dcterms:W3CDTF">2026-09-16T08:51:46Z</dcterms:modified>
</cp:coreProperties>
</file>