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4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5891438"/>
            <a:ext cx="9144000" cy="967105"/>
          </a:xfrm>
          <a:custGeom>
            <a:avLst/>
            <a:gdLst/>
            <a:ahLst/>
            <a:cxnLst/>
            <a:rect l="l" t="t" r="r" b="b"/>
            <a:pathLst>
              <a:path w="9144000" h="967104">
                <a:moveTo>
                  <a:pt x="9143999" y="966564"/>
                </a:moveTo>
                <a:lnTo>
                  <a:pt x="0" y="966564"/>
                </a:lnTo>
                <a:lnTo>
                  <a:pt x="0" y="0"/>
                </a:lnTo>
                <a:lnTo>
                  <a:pt x="9143999" y="0"/>
                </a:lnTo>
                <a:lnTo>
                  <a:pt x="9143999" y="9665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06791" y="0"/>
            <a:ext cx="4137208" cy="500685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7014" y="6085752"/>
            <a:ext cx="1785004" cy="57711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0407" y="6085531"/>
            <a:ext cx="1646027" cy="58116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"/>
            <a:ext cx="9143999" cy="122246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871862" y="0"/>
            <a:ext cx="1272137" cy="152404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17014" y="6097676"/>
            <a:ext cx="1785004" cy="565187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00407" y="6085531"/>
            <a:ext cx="1646027" cy="58116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676" y="160559"/>
            <a:ext cx="7740647" cy="10496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4.png"/><Relationship Id="rId8" Type="http://schemas.openxmlformats.org/officeDocument/2006/relationships/image" Target="../media/image11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12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13.jpg"/><Relationship Id="rId7" Type="http://schemas.openxmlformats.org/officeDocument/2006/relationships/image" Target="../media/image1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scalac.redclara.net/en/" TargetMode="External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osthoff@lncc.br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6003233"/>
              <a:ext cx="9144000" cy="855344"/>
            </a:xfrm>
            <a:custGeom>
              <a:avLst/>
              <a:gdLst/>
              <a:ahLst/>
              <a:cxnLst/>
              <a:rect l="l" t="t" r="r" b="b"/>
              <a:pathLst>
                <a:path w="9144000" h="855345">
                  <a:moveTo>
                    <a:pt x="9143999" y="854766"/>
                  </a:moveTo>
                  <a:lnTo>
                    <a:pt x="0" y="854766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85476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3400" y="364824"/>
              <a:ext cx="7772399" cy="1841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3400" y="1228550"/>
              <a:ext cx="7772399" cy="13336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400" y="3144377"/>
              <a:ext cx="7645399" cy="950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7014" y="6085752"/>
              <a:ext cx="1785004" cy="57711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00407" y="6085531"/>
              <a:ext cx="1646027" cy="58116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44003" y="84888"/>
              <a:ext cx="2399996" cy="351714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606425" y="3560417"/>
            <a:ext cx="7322184" cy="2000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933065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Presenter:</a:t>
            </a:r>
            <a:r>
              <a:rPr dirty="0" sz="3200" spc="-4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Carla</a:t>
            </a:r>
            <a:r>
              <a:rPr dirty="0" sz="32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Arial MT"/>
                <a:cs typeface="Arial MT"/>
              </a:rPr>
              <a:t>Osthoff </a:t>
            </a: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Date:</a:t>
            </a:r>
            <a:r>
              <a:rPr dirty="0" sz="3200" spc="-3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Sept</a:t>
            </a:r>
            <a:r>
              <a:rPr dirty="0" sz="3200" spc="-2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 spc="-20">
                <a:solidFill>
                  <a:srgbClr val="FFFFFF"/>
                </a:solidFill>
                <a:latin typeface="Arial MT"/>
                <a:cs typeface="Arial MT"/>
              </a:rPr>
              <a:t>16th</a:t>
            </a:r>
            <a:endParaRPr sz="3200">
              <a:latin typeface="Arial MT"/>
              <a:cs typeface="Arial MT"/>
            </a:endParaRPr>
          </a:p>
          <a:p>
            <a:pPr marL="12700" marR="5080">
              <a:lnSpc>
                <a:spcPts val="2590"/>
              </a:lnSpc>
              <a:spcBef>
                <a:spcPts val="130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TOPIC:</a:t>
            </a:r>
            <a:r>
              <a:rPr dirty="0" sz="2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Brazil’s</a:t>
            </a:r>
            <a:r>
              <a:rPr dirty="0" sz="2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Scientific</a:t>
            </a:r>
            <a:r>
              <a:rPr dirty="0" sz="24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Computing</a:t>
            </a:r>
            <a:r>
              <a:rPr dirty="0" sz="24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Sector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24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Sovereignty</a:t>
            </a:r>
            <a:r>
              <a:rPr dirty="0" sz="24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Dependency: Infrastructure,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Brain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Drain,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00" spc="-1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Plan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(PBIA)</a:t>
            </a:r>
            <a:r>
              <a:rPr dirty="0" sz="24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0">
                <a:latin typeface="Arial MT"/>
                <a:cs typeface="Arial MT"/>
              </a:rPr>
              <a:t>`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891438"/>
              <a:ext cx="9144000" cy="967105"/>
            </a:xfrm>
            <a:custGeom>
              <a:avLst/>
              <a:gdLst/>
              <a:ahLst/>
              <a:cxnLst/>
              <a:rect l="l" t="t" r="r" b="b"/>
              <a:pathLst>
                <a:path w="9144000" h="967104">
                  <a:moveTo>
                    <a:pt x="9143999" y="966564"/>
                  </a:moveTo>
                  <a:lnTo>
                    <a:pt x="0" y="966564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966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6791" y="0"/>
              <a:ext cx="4137208" cy="50068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14" y="6085752"/>
              <a:ext cx="1785004" cy="5771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0407" y="6085531"/>
              <a:ext cx="1646027" cy="5811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853" y="1637662"/>
              <a:ext cx="5613924" cy="4019425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73025" y="295039"/>
            <a:ext cx="6256020" cy="883285"/>
          </a:xfrm>
          <a:prstGeom prst="rect"/>
        </p:spPr>
        <p:txBody>
          <a:bodyPr wrap="square" lIns="0" tIns="50165" rIns="0" bIns="0" rtlCol="0" vert="horz">
            <a:spAutoFit/>
          </a:bodyPr>
          <a:lstStyle/>
          <a:p>
            <a:pPr marL="12700" marR="5080">
              <a:lnSpc>
                <a:spcPts val="2380"/>
              </a:lnSpc>
              <a:spcBef>
                <a:spcPts val="395"/>
              </a:spcBef>
            </a:pPr>
            <a:r>
              <a:rPr dirty="0" sz="2200"/>
              <a:t>National</a:t>
            </a:r>
            <a:r>
              <a:rPr dirty="0" sz="2200" spc="-100"/>
              <a:t> </a:t>
            </a:r>
            <a:r>
              <a:rPr dirty="0" sz="2200" spc="-10"/>
              <a:t>Laboratory</a:t>
            </a:r>
            <a:r>
              <a:rPr dirty="0" sz="2200" spc="-95"/>
              <a:t> </a:t>
            </a:r>
            <a:r>
              <a:rPr dirty="0" sz="2200"/>
              <a:t>for</a:t>
            </a:r>
            <a:r>
              <a:rPr dirty="0" sz="2200" spc="-95"/>
              <a:t> </a:t>
            </a:r>
            <a:r>
              <a:rPr dirty="0" sz="2200"/>
              <a:t>Scientific</a:t>
            </a:r>
            <a:r>
              <a:rPr dirty="0" sz="2200" spc="-95"/>
              <a:t> </a:t>
            </a:r>
            <a:r>
              <a:rPr dirty="0" sz="2200" spc="-10"/>
              <a:t>Computing </a:t>
            </a:r>
            <a:r>
              <a:rPr dirty="0" sz="2200"/>
              <a:t>Ministry</a:t>
            </a:r>
            <a:r>
              <a:rPr dirty="0" sz="2200" spc="-85"/>
              <a:t> </a:t>
            </a:r>
            <a:r>
              <a:rPr dirty="0" sz="2200"/>
              <a:t>of</a:t>
            </a:r>
            <a:r>
              <a:rPr dirty="0" sz="2200" spc="-80"/>
              <a:t> </a:t>
            </a:r>
            <a:r>
              <a:rPr dirty="0" sz="2200"/>
              <a:t>Science</a:t>
            </a:r>
            <a:r>
              <a:rPr dirty="0" sz="2200" spc="-80"/>
              <a:t> </a:t>
            </a:r>
            <a:r>
              <a:rPr dirty="0" sz="2200" spc="-25"/>
              <a:t>Technology</a:t>
            </a:r>
            <a:r>
              <a:rPr dirty="0" sz="2200" spc="-85"/>
              <a:t> </a:t>
            </a:r>
            <a:r>
              <a:rPr dirty="0" sz="2200"/>
              <a:t>and</a:t>
            </a:r>
            <a:r>
              <a:rPr dirty="0" sz="2200" spc="-80"/>
              <a:t> </a:t>
            </a:r>
            <a:r>
              <a:rPr dirty="0" sz="2200" spc="-10"/>
              <a:t>Innovation</a:t>
            </a:r>
            <a:endParaRPr sz="2200"/>
          </a:p>
          <a:p>
            <a:pPr marL="12700">
              <a:lnSpc>
                <a:spcPts val="1700"/>
              </a:lnSpc>
            </a:pPr>
            <a:r>
              <a:rPr dirty="0" sz="1600" spc="-20"/>
              <a:t>Petrópolis-</a:t>
            </a:r>
            <a:r>
              <a:rPr dirty="0" sz="1600"/>
              <a:t>Rio</a:t>
            </a:r>
            <a:r>
              <a:rPr dirty="0" sz="1600" spc="15"/>
              <a:t> </a:t>
            </a:r>
            <a:r>
              <a:rPr dirty="0" sz="1600"/>
              <a:t>de</a:t>
            </a:r>
            <a:r>
              <a:rPr dirty="0" sz="1600" spc="15"/>
              <a:t> </a:t>
            </a:r>
            <a:r>
              <a:rPr dirty="0" sz="1600" spc="-10"/>
              <a:t>Janeiro</a:t>
            </a:r>
            <a:endParaRPr sz="1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5891438"/>
              <a:ext cx="9144000" cy="967105"/>
            </a:xfrm>
            <a:custGeom>
              <a:avLst/>
              <a:gdLst/>
              <a:ahLst/>
              <a:cxnLst/>
              <a:rect l="l" t="t" r="r" b="b"/>
              <a:pathLst>
                <a:path w="9144000" h="967104">
                  <a:moveTo>
                    <a:pt x="9143999" y="966564"/>
                  </a:moveTo>
                  <a:lnTo>
                    <a:pt x="0" y="966564"/>
                  </a:lnTo>
                  <a:lnTo>
                    <a:pt x="0" y="0"/>
                  </a:lnTo>
                  <a:lnTo>
                    <a:pt x="9143999" y="0"/>
                  </a:lnTo>
                  <a:lnTo>
                    <a:pt x="9143999" y="9665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6791" y="0"/>
              <a:ext cx="4137208" cy="500685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7014" y="6085752"/>
              <a:ext cx="1785004" cy="5771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00407" y="6085531"/>
              <a:ext cx="1646027" cy="58116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125" y="550424"/>
              <a:ext cx="6395150" cy="46494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85350" y="2048875"/>
              <a:ext cx="4132475" cy="34301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896100"/>
            <a:ext cx="9143998" cy="4362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114"/>
              <a:t> </a:t>
            </a:r>
            <a:r>
              <a:rPr dirty="0"/>
              <a:t>AI</a:t>
            </a:r>
            <a:r>
              <a:rPr dirty="0" spc="-25"/>
              <a:t> </a:t>
            </a:r>
            <a:r>
              <a:rPr dirty="0"/>
              <a:t>for</a:t>
            </a:r>
            <a:r>
              <a:rPr dirty="0" spc="-30"/>
              <a:t> </a:t>
            </a:r>
            <a:r>
              <a:rPr dirty="0"/>
              <a:t>good</a:t>
            </a:r>
            <a:r>
              <a:rPr dirty="0" spc="-25"/>
              <a:t> </a:t>
            </a:r>
            <a:r>
              <a:rPr dirty="0"/>
              <a:t>of</a:t>
            </a:r>
            <a:r>
              <a:rPr dirty="0" spc="-25"/>
              <a:t> </a:t>
            </a:r>
            <a:r>
              <a:rPr dirty="0"/>
              <a:t>all</a:t>
            </a:r>
            <a:r>
              <a:rPr dirty="0" spc="-25"/>
              <a:t> </a:t>
            </a:r>
            <a:r>
              <a:rPr dirty="0"/>
              <a:t>plan</a:t>
            </a:r>
            <a:r>
              <a:rPr dirty="0" spc="-30"/>
              <a:t> </a:t>
            </a:r>
            <a:r>
              <a:rPr dirty="0"/>
              <a:t>aims</a:t>
            </a:r>
            <a:r>
              <a:rPr dirty="0" spc="-25"/>
              <a:t> to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03252"/>
            <a:ext cx="9144000" cy="43079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39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dirty="0"/>
              <a:t>Artificial</a:t>
            </a:r>
            <a:r>
              <a:rPr dirty="0" spc="-45"/>
              <a:t> </a:t>
            </a:r>
            <a:r>
              <a:rPr dirty="0"/>
              <a:t>Intelligence</a:t>
            </a:r>
            <a:r>
              <a:rPr dirty="0" spc="-40"/>
              <a:t> </a:t>
            </a:r>
            <a:r>
              <a:rPr dirty="0"/>
              <a:t>is</a:t>
            </a:r>
            <a:r>
              <a:rPr dirty="0" spc="-40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/>
              <a:t>field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40"/>
              <a:t> </a:t>
            </a:r>
            <a:r>
              <a:rPr dirty="0"/>
              <a:t>research</a:t>
            </a:r>
            <a:r>
              <a:rPr dirty="0" spc="-40"/>
              <a:t> </a:t>
            </a:r>
            <a:r>
              <a:rPr dirty="0"/>
              <a:t>with</a:t>
            </a:r>
            <a:r>
              <a:rPr dirty="0" spc="-40"/>
              <a:t> </a:t>
            </a:r>
            <a:r>
              <a:rPr dirty="0" spc="-10"/>
              <a:t>tools </a:t>
            </a:r>
            <a:r>
              <a:rPr dirty="0"/>
              <a:t>capable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/>
              <a:t>driving</a:t>
            </a:r>
            <a:r>
              <a:rPr dirty="0" spc="-45"/>
              <a:t> </a:t>
            </a:r>
            <a:r>
              <a:rPr dirty="0"/>
              <a:t>Brazil’s</a:t>
            </a:r>
            <a:r>
              <a:rPr dirty="0" spc="-45"/>
              <a:t> </a:t>
            </a:r>
            <a:r>
              <a:rPr dirty="0"/>
              <a:t>social</a:t>
            </a:r>
            <a:r>
              <a:rPr dirty="0" spc="-40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 spc="-10"/>
              <a:t>economic development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314406"/>
            <a:ext cx="8839199" cy="386305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ACTIONS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202" cy="44719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Budget</a:t>
            </a:r>
            <a:r>
              <a:rPr dirty="0" spc="-35"/>
              <a:t> </a:t>
            </a:r>
            <a:r>
              <a:rPr dirty="0"/>
              <a:t>execution</a:t>
            </a:r>
            <a:r>
              <a:rPr dirty="0" spc="-25"/>
              <a:t> </a:t>
            </a:r>
            <a:r>
              <a:rPr dirty="0"/>
              <a:t>by</a:t>
            </a:r>
            <a:r>
              <a:rPr dirty="0" spc="-25"/>
              <a:t> </a:t>
            </a:r>
            <a:r>
              <a:rPr dirty="0"/>
              <a:t>pillar</a:t>
            </a:r>
            <a:r>
              <a:rPr dirty="0" spc="-25"/>
              <a:t> </a:t>
            </a:r>
            <a:r>
              <a:rPr dirty="0"/>
              <a:t>through</a:t>
            </a:r>
            <a:r>
              <a:rPr dirty="0" spc="-25"/>
              <a:t> </a:t>
            </a:r>
            <a:r>
              <a:rPr dirty="0" spc="-20"/>
              <a:t>2026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899" y="1541256"/>
            <a:ext cx="8751694" cy="39017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200" cy="45053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202" cy="41903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202" cy="442499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EIXO</a:t>
            </a:r>
            <a:r>
              <a:rPr dirty="0" spc="-40"/>
              <a:t> </a:t>
            </a:r>
            <a:r>
              <a:rPr dirty="0"/>
              <a:t>4-</a:t>
            </a:r>
            <a:r>
              <a:rPr dirty="0" spc="-120"/>
              <a:t> </a:t>
            </a:r>
            <a:r>
              <a:rPr dirty="0"/>
              <a:t>AI</a:t>
            </a:r>
            <a:r>
              <a:rPr dirty="0" spc="-35"/>
              <a:t> </a:t>
            </a:r>
            <a:r>
              <a:rPr dirty="0"/>
              <a:t>for</a:t>
            </a:r>
            <a:r>
              <a:rPr dirty="0" spc="-35"/>
              <a:t> </a:t>
            </a:r>
            <a:r>
              <a:rPr dirty="0" spc="-10"/>
              <a:t>Enterprise</a:t>
            </a:r>
            <a:r>
              <a:rPr dirty="0" spc="-35"/>
              <a:t> </a:t>
            </a:r>
            <a:r>
              <a:rPr dirty="0" spc="-10"/>
              <a:t>Innovation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27156"/>
            <a:ext cx="8839199" cy="385580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EIXO</a:t>
            </a:r>
            <a:r>
              <a:rPr dirty="0" spc="-30"/>
              <a:t> </a:t>
            </a:r>
            <a:r>
              <a:rPr dirty="0"/>
              <a:t>5-</a:t>
            </a:r>
            <a:r>
              <a:rPr dirty="0" spc="-25"/>
              <a:t> </a:t>
            </a:r>
            <a:r>
              <a:rPr dirty="0"/>
              <a:t>Support</a:t>
            </a:r>
            <a:r>
              <a:rPr dirty="0" spc="-2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/>
              <a:t>AI</a:t>
            </a:r>
            <a:r>
              <a:rPr dirty="0" spc="-25"/>
              <a:t> </a:t>
            </a:r>
            <a:r>
              <a:rPr dirty="0"/>
              <a:t>Regulation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25"/>
              <a:t> </a:t>
            </a:r>
            <a:r>
              <a:rPr dirty="0" spc="-10"/>
              <a:t>Governance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196" cy="31076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EIXO</a:t>
            </a:r>
            <a:r>
              <a:rPr dirty="0" spc="-30"/>
              <a:t> </a:t>
            </a:r>
            <a:r>
              <a:rPr dirty="0"/>
              <a:t>5-</a:t>
            </a:r>
            <a:r>
              <a:rPr dirty="0" spc="-25"/>
              <a:t> </a:t>
            </a:r>
            <a:r>
              <a:rPr dirty="0"/>
              <a:t>Support</a:t>
            </a:r>
            <a:r>
              <a:rPr dirty="0" spc="-2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/>
              <a:t>AI</a:t>
            </a:r>
            <a:r>
              <a:rPr dirty="0" spc="-25"/>
              <a:t> </a:t>
            </a:r>
            <a:r>
              <a:rPr dirty="0"/>
              <a:t>Regulation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25"/>
              <a:t> </a:t>
            </a:r>
            <a:r>
              <a:rPr dirty="0" spc="-10"/>
              <a:t>Governance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196" cy="31076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4452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EIXO</a:t>
            </a:r>
            <a:r>
              <a:rPr dirty="0" spc="-30"/>
              <a:t> </a:t>
            </a:r>
            <a:r>
              <a:rPr dirty="0"/>
              <a:t>5-</a:t>
            </a:r>
            <a:r>
              <a:rPr dirty="0" spc="-25"/>
              <a:t> </a:t>
            </a:r>
            <a:r>
              <a:rPr dirty="0"/>
              <a:t>Support</a:t>
            </a:r>
            <a:r>
              <a:rPr dirty="0" spc="-25"/>
              <a:t> </a:t>
            </a:r>
            <a:r>
              <a:rPr dirty="0"/>
              <a:t>for</a:t>
            </a:r>
            <a:r>
              <a:rPr dirty="0" spc="-110"/>
              <a:t> </a:t>
            </a:r>
            <a:r>
              <a:rPr dirty="0"/>
              <a:t>AI</a:t>
            </a:r>
            <a:r>
              <a:rPr dirty="0" spc="-25"/>
              <a:t> </a:t>
            </a:r>
            <a:r>
              <a:rPr dirty="0"/>
              <a:t>Regulation</a:t>
            </a:r>
            <a:r>
              <a:rPr dirty="0" spc="-25"/>
              <a:t> </a:t>
            </a:r>
            <a:r>
              <a:rPr dirty="0"/>
              <a:t>and</a:t>
            </a:r>
            <a:r>
              <a:rPr dirty="0" spc="-25"/>
              <a:t> </a:t>
            </a:r>
            <a:r>
              <a:rPr dirty="0" spc="-10"/>
              <a:t>Governance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296956"/>
            <a:ext cx="8839196" cy="31076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113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dirty="0"/>
              <a:t>EIXO</a:t>
            </a:r>
            <a:r>
              <a:rPr dirty="0" spc="-40"/>
              <a:t> </a:t>
            </a:r>
            <a:r>
              <a:rPr dirty="0"/>
              <a:t>6-</a:t>
            </a:r>
            <a:r>
              <a:rPr dirty="0" spc="-40"/>
              <a:t> </a:t>
            </a:r>
            <a:r>
              <a:rPr dirty="0"/>
              <a:t>International</a:t>
            </a:r>
            <a:r>
              <a:rPr dirty="0" spc="-35"/>
              <a:t> </a:t>
            </a:r>
            <a:r>
              <a:rPr dirty="0"/>
              <a:t>partnerships</a:t>
            </a:r>
            <a:r>
              <a:rPr dirty="0" spc="-40"/>
              <a:t> </a:t>
            </a:r>
            <a:r>
              <a:rPr dirty="0"/>
              <a:t>for</a:t>
            </a:r>
            <a:r>
              <a:rPr dirty="0" spc="-40"/>
              <a:t> </a:t>
            </a:r>
            <a:r>
              <a:rPr dirty="0"/>
              <a:t>sharing</a:t>
            </a:r>
            <a:r>
              <a:rPr dirty="0" spc="-125"/>
              <a:t> </a:t>
            </a:r>
            <a:r>
              <a:rPr dirty="0"/>
              <a:t>AI</a:t>
            </a:r>
            <a:r>
              <a:rPr dirty="0" spc="-35"/>
              <a:t> </a:t>
            </a:r>
            <a:r>
              <a:rPr dirty="0" spc="-25"/>
              <a:t>R&amp;D </a:t>
            </a:r>
            <a:r>
              <a:rPr dirty="0"/>
              <a:t>infrastructure</a:t>
            </a:r>
            <a:r>
              <a:rPr dirty="0" spc="540"/>
              <a:t> </a:t>
            </a:r>
            <a:r>
              <a:rPr dirty="0"/>
              <a:t>-</a:t>
            </a:r>
            <a:r>
              <a:rPr dirty="0" spc="540"/>
              <a:t> </a:t>
            </a:r>
            <a:r>
              <a:rPr dirty="0" spc="-10">
                <a:hlinkClick r:id="rId2"/>
              </a:rPr>
              <a:t>https://scalac.redclara.net/en/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" y="1443175"/>
            <a:ext cx="5863526" cy="42837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72559" y="2330125"/>
            <a:ext cx="2878984" cy="250988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" y="12850"/>
            <a:ext cx="9144000" cy="5782945"/>
            <a:chOff x="12" y="12850"/>
            <a:chExt cx="9144000" cy="57829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62" y="12850"/>
              <a:ext cx="9115537" cy="14313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" y="1444250"/>
              <a:ext cx="9143976" cy="435120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5878" y="1726410"/>
            <a:ext cx="3109595" cy="76644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850"/>
              <a:t>Thank</a:t>
            </a:r>
            <a:r>
              <a:rPr dirty="0" sz="4850" spc="-25"/>
              <a:t> you</a:t>
            </a:r>
            <a:endParaRPr sz="4850"/>
          </a:p>
        </p:txBody>
      </p:sp>
      <p:sp>
        <p:nvSpPr>
          <p:cNvPr id="3" name="object 3"/>
          <p:cNvSpPr txBox="1"/>
          <p:nvPr/>
        </p:nvSpPr>
        <p:spPr>
          <a:xfrm>
            <a:off x="595878" y="3764200"/>
            <a:ext cx="2164715" cy="7010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3075"/>
              </a:lnSpc>
              <a:spcBef>
                <a:spcPts val="110"/>
              </a:spcBef>
            </a:pPr>
            <a:r>
              <a:rPr dirty="0" sz="2650" b="1">
                <a:solidFill>
                  <a:srgbClr val="FFFFFF"/>
                </a:solidFill>
                <a:latin typeface="Arial"/>
                <a:cs typeface="Arial"/>
              </a:rPr>
              <a:t>Carla</a:t>
            </a:r>
            <a:r>
              <a:rPr dirty="0" sz="265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50" spc="-10" b="1">
                <a:solidFill>
                  <a:srgbClr val="FFFFFF"/>
                </a:solidFill>
                <a:latin typeface="Arial"/>
                <a:cs typeface="Arial"/>
              </a:rPr>
              <a:t>Osthoff</a:t>
            </a:r>
            <a:endParaRPr sz="2650">
              <a:latin typeface="Arial"/>
              <a:cs typeface="Arial"/>
            </a:endParaRPr>
          </a:p>
          <a:p>
            <a:pPr marL="12700">
              <a:lnSpc>
                <a:spcPts val="2235"/>
              </a:lnSpc>
            </a:pPr>
            <a:r>
              <a:rPr dirty="0" sz="1950" spc="-10" b="1">
                <a:solidFill>
                  <a:srgbClr val="FFFFFF"/>
                </a:solidFill>
                <a:latin typeface="Arial"/>
                <a:cs typeface="Arial"/>
                <a:hlinkClick r:id="rId2"/>
              </a:rPr>
              <a:t>osthoff@lncc.br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Brazil-Presentation.pptx</dc:title>
  <dcterms:created xsi:type="dcterms:W3CDTF">2026-09-16T08:46:59Z</dcterms:created>
  <dcterms:modified xsi:type="dcterms:W3CDTF">2026-09-16T08:46:59Z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2026-09-16T00:00:00Z</vt:filetime>
  </property>
  <property fmtid="{D5CDD505-2E9C-101B-9397-08002B2CF9AE}" pid="4" name="Creator">
    <vt:lpwstr>Google</vt:lpwstr>
  </property>
  <property fmtid="{D5CDD505-2E9C-101B-9397-08002B2CF9AE}" pid="5" name="LastSaved">
    <vt:filetime>2026-09-16T00:00:00Z</vt:filetime>
  </property>
</Properties>
</file>