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sldIdLst>
    <p:sldId id="256" r:id="rId5"/>
    <p:sldId id="262" r:id="rId6"/>
    <p:sldId id="269" r:id="rId7"/>
    <p:sldId id="263" r:id="rId8"/>
    <p:sldId id="266" r:id="rId9"/>
    <p:sldId id="264" r:id="rId10"/>
    <p:sldId id="267" r:id="rId11"/>
    <p:sldId id="265" r:id="rId12"/>
    <p:sldId id="268" r:id="rId13"/>
    <p:sldId id="261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3" dt="2026-09-14T16:58:04.812"/>
    <p1510:client id="{200D57FA-3F04-5A99-437D-B34C637E70BC}" v="43" dt="2026-09-14T20:05:09.518"/>
    <p1510:client id="{2E357EDA-DE8E-061B-4A4F-EBB2919BFDE8}" v="102" dt="2026-09-14T14:13:07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51"/>
  </p:normalViewPr>
  <p:slideViewPr>
    <p:cSldViewPr snapToGrid="0">
      <p:cViewPr varScale="1">
        <p:scale>
          <a:sx n="103" d="100"/>
          <a:sy n="103" d="100"/>
        </p:scale>
        <p:origin x="854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B2B253-A887-80DA-550B-FCE3F164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7735"/>
            <a:ext cx="7645400" cy="152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A5E139-5754-83D9-5DFB-212221CB4162}"/>
              </a:ext>
            </a:extLst>
          </p:cNvPr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F8F0A1-F0E7-1F20-0116-1F3875A8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AB3-F5D5-5DAD-2010-6E149ADFF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A6F15D-B3E5-4214-D9CE-5138EBA59131}"/>
              </a:ext>
            </a:extLst>
          </p:cNvPr>
          <p:cNvSpPr txBox="1"/>
          <p:nvPr/>
        </p:nvSpPr>
        <p:spPr>
          <a:xfrm>
            <a:off x="648679" y="2830815"/>
            <a:ext cx="526890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Presentation title: Findings from the COMPACT </a:t>
            </a:r>
            <a:r>
              <a:rPr lang="en-US" sz="2400" dirty="0" err="1">
                <a:solidFill>
                  <a:schemeClr val="bg1"/>
                </a:solidFill>
                <a:latin typeface="Arial"/>
                <a:cs typeface="Arial"/>
              </a:rPr>
              <a:t>Programme</a:t>
            </a: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Presented by: Tankiso Theo Nkosi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Date: 15 September 2026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AC41D1-A223-C35B-4ADC-43B23ED88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394" y="1073279"/>
            <a:ext cx="6522999" cy="34778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The COMPACT programme was aimed at improving public participation and planning processes in municipalities, including in the Integrated Development Planning (IDP) process.</a:t>
            </a:r>
            <a:endParaRPr lang="en-US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Collaboration between three implementing partners: PARI, South African Local Government Association (SALGA), and Integrity Action.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C51C6C-A70D-1009-62B0-FCE147282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About COMPACT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34652-285C-09F3-33D9-B818DCC36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021" y="1665246"/>
            <a:ext cx="1933859" cy="113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21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CB8B32-BD25-FE2C-E7B6-76FE989B5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12 partner local municipalities in SA across 6 provinces.</a:t>
            </a:r>
          </a:p>
          <a:p>
            <a:r>
              <a:rPr lang="en-US" dirty="0">
                <a:latin typeface="Arial"/>
                <a:cs typeface="Arial"/>
              </a:rPr>
              <a:t>COMPACT Toolbox developed for use by municipalities and civil society: https://pari.org.za/toolbox</a:t>
            </a:r>
            <a:endParaRPr lang="en-US"/>
          </a:p>
          <a:p>
            <a:r>
              <a:rPr lang="en-US" dirty="0">
                <a:latin typeface="Arial"/>
                <a:cs typeface="Arial"/>
              </a:rPr>
              <a:t>Citizen-Based Monitoring (CBM) was one of the tools developed and piloted in 2 municipalities.</a:t>
            </a:r>
          </a:p>
          <a:p>
            <a:r>
              <a:rPr lang="en-US" dirty="0">
                <a:latin typeface="Arial"/>
                <a:cs typeface="Arial"/>
              </a:rPr>
              <a:t>COMPACT has officially ended but the work is being taken forward by SALGA and PARI in different ways.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AB2149-A993-B730-44A2-7CFACAF90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About COMPACT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76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10EE4A-8344-CDDA-DBFD-4704C98FA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Action research conducted as part of COMPACT found poor communication between local municipalities and communities is a crisis leading to heightened distrust.</a:t>
            </a:r>
          </a:p>
          <a:p>
            <a:r>
              <a:rPr lang="en-US" dirty="0">
                <a:latin typeface="Arial"/>
                <a:cs typeface="Arial"/>
              </a:rPr>
              <a:t>In terms of digital participation, some municipalities have integrated ICTs and social media into participatory processes.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WhatsApp is widely used across municipalities.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507053-ADEB-E6D0-BD48-79DA2B54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Overview of COMPACT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42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925D39-1B79-F9F5-B2A5-A4CF53D05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Many municipalities have dysfunctional websites, and face difficulties with moderating social media platforms. </a:t>
            </a:r>
          </a:p>
          <a:p>
            <a:r>
              <a:rPr lang="en-US" dirty="0">
                <a:latin typeface="Arial"/>
                <a:cs typeface="Arial"/>
              </a:rPr>
              <a:t>There is a need to strike a balance between traditional approaches of participation and digital ways of engagement.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848661-191A-1060-E299-20A6188D2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Overview of COMPACT findings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6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8E0CD1-F655-B87A-DCD6-3C1C66569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58" y="902628"/>
            <a:ext cx="7886700" cy="38198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ZA" dirty="0">
                <a:latin typeface="Arial"/>
                <a:cs typeface="Arial"/>
              </a:rPr>
              <a:t>Ward committee members trained as citizen monitors to monitor municipal infrastructure projects and provide feedback to communities, councillors and municipal officials - p</a:t>
            </a:r>
            <a:r>
              <a:rPr lang="en-US" dirty="0">
                <a:latin typeface="Arial"/>
                <a:cs typeface="Arial"/>
              </a:rPr>
              <a:t>iloted in Kouga LM and Oudtshoorn LM </a:t>
            </a:r>
          </a:p>
          <a:p>
            <a:r>
              <a:rPr lang="en-US" dirty="0">
                <a:latin typeface="Arial"/>
                <a:cs typeface="Arial"/>
              </a:rPr>
              <a:t>The CBM approach used the Kobo App to collect data from project sites.</a:t>
            </a:r>
          </a:p>
          <a:p>
            <a:r>
              <a:rPr lang="en-GB" dirty="0">
                <a:latin typeface="Arial"/>
                <a:cs typeface="Arial"/>
              </a:rPr>
              <a:t>The piloting faced several barriers but also lessons for institutionalisation: </a:t>
            </a:r>
          </a:p>
          <a:p>
            <a:pPr lvl="1"/>
            <a:r>
              <a:rPr lang="en-GB" sz="2400" dirty="0">
                <a:latin typeface="Arial"/>
                <a:cs typeface="Arial"/>
              </a:rPr>
              <a:t>Institutional challenges related to project availability, scheduling, and access to information on projects.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78C8A2-A2A4-EFED-EAD7-C3BE65FD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258"/>
            <a:ext cx="7886700" cy="841276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Findings from piloting CBM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9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1D1138-F2A5-ED5D-8912-02E851DC6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28600" indent="-228600">
              <a:buFont typeface=""/>
              <a:buChar char="•"/>
            </a:pPr>
            <a:endParaRPr lang="en-US" sz="17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lvl="1">
              <a:buFont typeface="Arial"/>
              <a:buChar char="•"/>
            </a:pPr>
            <a:r>
              <a:rPr lang="en-ZA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Challenges related to monitors including monitor retention, motivation and geographic issues 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lvl="1">
              <a:buFont typeface="Arial"/>
              <a:buChar char="•"/>
            </a:pPr>
            <a:r>
              <a:rPr lang="en-ZA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Challenges specifically in relation to the use of the Kobo app for monitoring 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28600" lvl="0" indent="-228600" algn="l">
              <a:buFont typeface=""/>
              <a:buChar char="•"/>
            </a:pPr>
            <a:r>
              <a:rPr lang="en-US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 uptake of the CBM mobile application, particularly in Kouga LM</a:t>
            </a:r>
            <a:r>
              <a:rPr lang="en-US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lang="en-US" dirty="0"/>
          </a:p>
          <a:p>
            <a:pPr marL="228600" lvl="0" indent="-228600" algn="l" rtl="0">
              <a:buFont typeface=""/>
              <a:buChar char="•"/>
            </a:pPr>
            <a:r>
              <a:rPr lang="en-US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Monitors preferred using WhatsApp and offline monitoring using a paper questionnaire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B911E8-32B5-692F-E805-EA213E7D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Findings from piloting CBM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18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42D8C-41F8-288A-69CA-E29C2708F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ZA" dirty="0"/>
              <a:t>Uneven digital access, varying levels of municipal support, and the broader logistical realities shaped how monitoring could be carried out in each location.</a:t>
            </a:r>
            <a:endParaRPr lang="en-US" dirty="0">
              <a:latin typeface="Arial"/>
              <a:cs typeface="Arial"/>
            </a:endParaRPr>
          </a:p>
          <a:p>
            <a:r>
              <a:rPr lang="en-ZA" dirty="0"/>
              <a:t>CBM tool must be paired with digital literacy support, training and ongoing mentorship to encourage consistent use. </a:t>
            </a:r>
            <a:endParaRPr lang="en-ZA"/>
          </a:p>
          <a:p>
            <a:r>
              <a:rPr lang="en-ZA" dirty="0"/>
              <a:t>Offline and low-tech options were provided and remain important for inclusive implementation. </a:t>
            </a:r>
            <a:endParaRPr lang="en-ZA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5A5C05-C9D8-2E3D-A167-E50750AE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Lessons from piloting CBM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1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18976D-2803-60A9-C9AD-67A03193B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8600" lvl="0" indent="-228600" algn="l" rtl="0">
              <a:buFont typeface=""/>
              <a:buChar char="•"/>
            </a:pPr>
            <a:r>
              <a:rPr lang="en-ZA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beneficial to involve monitors more in the design of the app and overall approach, with more rounds of feedback and adjustments. </a:t>
            </a:r>
            <a:r>
              <a:rPr lang="en-US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"/>
              <a:buChar char="•"/>
            </a:pPr>
            <a:r>
              <a:rPr lang="en-US" b="0" i="0" u="none" strike="noStrike" baseline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Institutionalising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CBM within municipal systems offers a sustainable pathway to overcome challenges.</a:t>
            </a:r>
            <a:r>
              <a:rPr lang="en-US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0F2301-8863-84A9-E0CA-3D55A740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Lessons from piloting CBM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12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3F4-FF9B-03CE-68DB-A4736580C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DA37C-34CB-4BC1-DDDF-1959BD8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9242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f30dca-74e2-4635-8ee7-6437d17c4fbc">
      <Terms xmlns="http://schemas.microsoft.com/office/infopath/2007/PartnerControls"/>
    </lcf76f155ced4ddcb4097134ff3c332f>
    <TaxCatchAll xmlns="ab863465-48df-474f-8dd8-0ed7afc5528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C1AEF109C3354A817D76A8CC3428CD" ma:contentTypeVersion="12" ma:contentTypeDescription="Create a new document." ma:contentTypeScope="" ma:versionID="7b2c40c673cbf86d43dde92c95613b59">
  <xsd:schema xmlns:xsd="http://www.w3.org/2001/XMLSchema" xmlns:xs="http://www.w3.org/2001/XMLSchema" xmlns:p="http://schemas.microsoft.com/office/2006/metadata/properties" xmlns:ns2="92f30dca-74e2-4635-8ee7-6437d17c4fbc" xmlns:ns3="ab863465-48df-474f-8dd8-0ed7afc55286" targetNamespace="http://schemas.microsoft.com/office/2006/metadata/properties" ma:root="true" ma:fieldsID="dd07b2f3192ab5fa3d502840a4d2dfcb" ns2:_="" ns3:_="">
    <xsd:import namespace="92f30dca-74e2-4635-8ee7-6437d17c4fbc"/>
    <xsd:import namespace="ab863465-48df-474f-8dd8-0ed7afc552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f30dca-74e2-4635-8ee7-6437d17c4f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a39a6f7-3414-405c-a41a-14b749708d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3465-48df-474f-8dd8-0ed7afc5528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a3cb1f8-bf4a-4694-b8a3-0a9b37fae60f}" ma:internalName="TaxCatchAll" ma:showField="CatchAllData" ma:web="ab863465-48df-474f-8dd8-0ed7afc552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048267-C679-4172-A5FD-F61B00C1DDE8}">
  <ds:schemaRefs>
    <ds:schemaRef ds:uri="http://schemas.microsoft.com/office/2006/metadata/properties"/>
    <ds:schemaRef ds:uri="http://schemas.microsoft.com/office/infopath/2007/PartnerControls"/>
    <ds:schemaRef ds:uri="92f30dca-74e2-4635-8ee7-6437d17c4fbc"/>
    <ds:schemaRef ds:uri="ab863465-48df-474f-8dd8-0ed7afc55286"/>
  </ds:schemaRefs>
</ds:datastoreItem>
</file>

<file path=customXml/itemProps2.xml><?xml version="1.0" encoding="utf-8"?>
<ds:datastoreItem xmlns:ds="http://schemas.openxmlformats.org/officeDocument/2006/customXml" ds:itemID="{C1E28425-723D-425F-AF5A-0C94E2C980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2CD95E-B85A-42F4-BE83-960EAB3975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f30dca-74e2-4635-8ee7-6437d17c4fbc"/>
    <ds:schemaRef ds:uri="ab863465-48df-474f-8dd8-0ed7afc552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555</Words>
  <Application>Microsoft Office PowerPoint</Application>
  <PresentationFormat>On-screen Show (16:9)</PresentationFormat>
  <Paragraphs>41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About COMPACT</vt:lpstr>
      <vt:lpstr>About COMPACT Cont.</vt:lpstr>
      <vt:lpstr>Overview of COMPACT findings</vt:lpstr>
      <vt:lpstr>Overview of COMPACT findings Cont.</vt:lpstr>
      <vt:lpstr>Findings from piloting CBM</vt:lpstr>
      <vt:lpstr>Findings from piloting CBM Cont.</vt:lpstr>
      <vt:lpstr>Lessons from piloting CBM</vt:lpstr>
      <vt:lpstr>Lessons from piloting CBM Cont.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Kate Tissington</cp:lastModifiedBy>
  <cp:revision>528</cp:revision>
  <dcterms:created xsi:type="dcterms:W3CDTF">2026-07-23T10:01:49Z</dcterms:created>
  <dcterms:modified xsi:type="dcterms:W3CDTF">2026-09-14T20:06:20Z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0x01010062C1AEF109C3354A817D76A8CC3428CD</vt:lpwstr>
  </property>
</Properties>
</file>