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13"/>
  </p:notesMasterIdLst>
  <p:sldIdLst>
    <p:sldId id="256" r:id="rId5"/>
    <p:sldId id="258" r:id="rId6"/>
    <p:sldId id="282" r:id="rId7"/>
    <p:sldId id="283" r:id="rId8"/>
    <p:sldId id="284" r:id="rId9"/>
    <p:sldId id="285" r:id="rId10"/>
    <p:sldId id="286" r:id="rId11"/>
    <p:sldId id="261" r:id="rId1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734"/>
    <p:restoredTop sz="69315"/>
  </p:normalViewPr>
  <p:slideViewPr>
    <p:cSldViewPr snapToGrid="0">
      <p:cViewPr varScale="1">
        <p:scale>
          <a:sx n="45" d="100"/>
          <a:sy n="45" d="100"/>
        </p:scale>
        <p:origin x="2188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248373-8683-BC4E-8299-D5D64B6D71AD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DFAFCA-FCB9-D344-BE86-CBF043FC3A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80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9965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2994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7729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DFAFCA-FCB9-D344-BE86-CBF043FC3A7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201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794F54E-F6AD-6B45-3469-D9B2885C2A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48E4894-EC31-8891-0334-F73025A935A9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>
            <a:normAutofit/>
          </a:bodyPr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D023B9-AFC7-DFBB-3399-8C97D828EB7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631793" y="49306"/>
            <a:ext cx="5348012" cy="5143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D506E40-4A99-D3BF-0128-423536043FA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33400" y="277203"/>
            <a:ext cx="7772400" cy="1841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75D1597-8B4D-DBD9-CF16-793428D8439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46059" y="900521"/>
            <a:ext cx="7747081" cy="126586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8A0EBC-78FC-4ECD-38E2-431AA3044A3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33400" y="2346399"/>
            <a:ext cx="7645400" cy="9507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AC1492C-2049-2259-A21C-D44AB472D319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ED82E50-7C52-D0EC-5EB0-A741AA69FFE6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286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1281"/>
            <a:ext cx="78867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2C51BB-9707-3848-365B-9DA68FB456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201A68-8629-9B33-BDE4-CF202868001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B0985F4-8960-F787-E781-4CE7012FBF9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1571B22-EBF3-2F0B-D787-B7C9F8800349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  <p:sp>
        <p:nvSpPr>
          <p:cNvPr id="14" name="Title Placeholder 1">
            <a:extLst>
              <a:ext uri="{FF2B5EF4-FFF2-40B4-BE49-F238E27FC236}">
                <a16:creationId xmlns:a16="http://schemas.microsoft.com/office/drawing/2014/main" id="{5F36AC83-589E-CE7F-D18A-AC1C3B028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511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9C5258A-C5E4-6E4A-70D9-8AEA7669EE2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04C67710-9399-8A90-E82F-9E499FF77F95}"/>
              </a:ext>
            </a:extLst>
          </p:cNvPr>
          <p:cNvSpPr/>
          <p:nvPr userDrawn="1"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57D4254-3276-4951-EDA5-D8CD8C4EF0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19995" y="-531612"/>
            <a:ext cx="5966159" cy="5724418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2DA853-E9C0-DAF1-B0C7-468E67D7EFF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7E3B67D-270B-9AE5-9052-607A3056C0D4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56F742C2-B31B-B002-01DE-3E4B896B87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852" y="1792266"/>
            <a:ext cx="7886700" cy="994172"/>
          </a:xfrm>
        </p:spPr>
        <p:txBody>
          <a:bodyPr>
            <a:normAutofit/>
          </a:bodyPr>
          <a:lstStyle>
            <a:lvl1pPr>
              <a:defRPr sz="4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sz="5400" dirty="0">
                <a:solidFill>
                  <a:schemeClr val="bg1"/>
                </a:solidFill>
              </a:rPr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380816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064419"/>
            <a:ext cx="3886200" cy="326350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5875678-A980-8AB9-7C0C-57B0399AF8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9B14D1C-414D-772F-7FFD-8B680007151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0E9CE8-9939-8983-9DCA-3CBB9FF83A7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79ABC5C-4C3E-CBD2-3A2E-DD7B68D0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573AA2F-F3BF-F490-00E8-C8EC342124F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216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993244"/>
            <a:ext cx="3868340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611178"/>
            <a:ext cx="3868340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993244"/>
            <a:ext cx="3887391" cy="617934"/>
          </a:xfrm>
        </p:spPr>
        <p:txBody>
          <a:bodyPr anchor="b"/>
          <a:lstStyle>
            <a:lvl1pPr marL="0" indent="0">
              <a:buNone/>
              <a:defRPr sz="18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611178"/>
            <a:ext cx="3887391" cy="2763441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FBF966-15B2-FCAA-4262-25DBBA7C66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22A6EB-F32D-9404-965E-C2FA3893786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B0F2456-FC70-BE6E-EF1E-70736E770FC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B453A8-F8DC-F6F3-BE82-487BF65F1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8F67D41-7145-F94C-98CE-4CBC0841683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406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31325A0-596E-9AC1-76A4-6D903897D7A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5D86661-2C85-3E56-48A7-D47645784FB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F90A0A6-B1DA-0778-A311-DBC2182511B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4CC8E9-89B3-D809-716F-F891A4BCA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8DF311-D8A2-C8A3-D28A-BF19A3C860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325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53D558-8160-E7C7-AFFB-DB8F7F7401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E964D2-0A4F-CA8E-DE04-EBB9E09BD33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0BC7F85-1C6B-5D82-C561-F54A474C7E9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04890D05-7084-63CA-286F-232EFB18CB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61776DF-C575-6BCB-EE66-C2486243058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668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87532BA-31A5-0128-12F5-0808E1D3023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C3EEFA7-E03A-1965-96DA-DD25198F7BB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A2D45B-D156-439D-BE72-9D72D8B06F0B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68C31C0-E60A-23ED-922B-8F82F3EC4A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045ACA-CD31-EE2E-C8BB-4557AD546A1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5597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8650" y="1241006"/>
            <a:ext cx="7822783" cy="2858691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278E7A-BB03-2409-6039-334CA3D675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339314C-F17E-3B1D-2FBF-A7EDB9EBDF1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1E2FE8-9975-A0E4-1D1C-820C9111B04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FB3D5-32F8-6A54-0B58-C13782F6E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2740ED-CFD2-79A5-9068-2046D8267988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687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DED3D99-1DC4-CD62-EEF0-1D6DAC3BD93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8D388C-5B5D-3BC9-EE0A-70601CF599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CC86B7-A61C-7583-06A3-9DBA0D996DE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DC8004-9443-9DAD-1B74-8736E163B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E3463A4-A458-ED1F-9F1F-AE30F969705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395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3ECB345-D6F4-2A9B-7E72-B7BA1018AF6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6F266DD-1C8A-0EA0-8244-FE62C393A6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3596F14-C32E-3CDE-92E3-48491D97996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0"/>
            <a:ext cx="9144000" cy="916851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ABAF9E-DBD3-7DF2-D8A2-C7625CB2A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51789B2-BA21-BFC6-5561-6212F804561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8122143" y="-109725"/>
            <a:ext cx="1290350" cy="1241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538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87994"/>
            <a:ext cx="7886700" cy="8412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C05483-C8E0-7D45-90E6-E4FC34C10164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DF80A1-82ED-E24F-A2E3-AEDAACE1D3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45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2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10" Type="http://schemas.openxmlformats.org/officeDocument/2006/relationships/image" Target="../media/image11.png"/><Relationship Id="rId4" Type="http://schemas.openxmlformats.org/officeDocument/2006/relationships/image" Target="../media/image13.png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17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6.png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id="{79B2B253-A887-80DA-550B-FCE3F1641E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2317735"/>
            <a:ext cx="7645400" cy="15240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11A5E139-5754-83D9-5DFB-212221CB4162}"/>
              </a:ext>
            </a:extLst>
          </p:cNvPr>
          <p:cNvSpPr/>
          <p:nvPr/>
        </p:nvSpPr>
        <p:spPr>
          <a:xfrm>
            <a:off x="0" y="4418577"/>
            <a:ext cx="9144000" cy="724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F8F0A1-F0E7-1F20-0116-1F3875A802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151" y="4465567"/>
            <a:ext cx="1785005" cy="63094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16F0AB3-F5D5-5DAD-2010-6E149ADFF7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6545" y="4465400"/>
            <a:ext cx="1801182" cy="62879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A4A6F15D-B3E5-4214-D9CE-5138EBA59131}"/>
              </a:ext>
            </a:extLst>
          </p:cNvPr>
          <p:cNvSpPr txBox="1"/>
          <p:nvPr/>
        </p:nvSpPr>
        <p:spPr>
          <a:xfrm>
            <a:off x="533400" y="2673366"/>
            <a:ext cx="475820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e-Participation Pilot Project in Mogale City Local Municipality</a:t>
            </a:r>
          </a:p>
          <a:p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Tshepo Legodi &amp; Sanah Madikwe-Twala</a:t>
            </a:r>
          </a:p>
          <a:p>
            <a:r>
              <a:rPr lang="en-US" sz="1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Sept 2026</a:t>
            </a:r>
          </a:p>
        </p:txBody>
      </p:sp>
      <p:pic>
        <p:nvPicPr>
          <p:cNvPr id="2" name="Picture 1" descr="mogale_city_logo.png">
            <a:extLst>
              <a:ext uri="{FF2B5EF4-FFF2-40B4-BE49-F238E27FC236}">
                <a16:creationId xmlns:a16="http://schemas.microsoft.com/office/drawing/2014/main" id="{CCF4C64E-18AA-3B04-53D9-05910C9124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52" t="23866" r="25733" b="27915"/>
          <a:stretch>
            <a:fillRect/>
          </a:stretch>
        </p:blipFill>
        <p:spPr>
          <a:xfrm>
            <a:off x="3665032" y="4464919"/>
            <a:ext cx="1511267" cy="6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2673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C7E0B2-8C53-8E6C-6123-8AA6DDFE4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C56B6477-79D0-0001-97B5-7A76A934BB9F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B54564F-9CED-114D-B77E-4D8FD5A8E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/>
              <a:t>How Mogale City Engaged Before</a:t>
            </a:r>
          </a:p>
        </p:txBody>
      </p:sp>
      <p:sp>
        <p:nvSpPr>
          <p:cNvPr id="4" name="Title">
            <a:extLst>
              <a:ext uri="{FF2B5EF4-FFF2-40B4-BE49-F238E27FC236}">
                <a16:creationId xmlns:a16="http://schemas.microsoft.com/office/drawing/2014/main" id="{2180BE68-552C-E07F-CE16-1A41618F1828}"/>
              </a:ext>
            </a:extLst>
          </p:cNvPr>
          <p:cNvSpPr txBox="1"/>
          <p:nvPr/>
        </p:nvSpPr>
        <p:spPr>
          <a:xfrm>
            <a:off x="575673" y="1258553"/>
            <a:ext cx="7125000" cy="4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2000" b="1" dirty="0">
                <a:solidFill>
                  <a:srgbClr val="00422E"/>
                </a:solidFill>
                <a:latin typeface="Calibri"/>
              </a:rPr>
              <a:t>The traditional engagement model, and what it lacked</a:t>
            </a:r>
          </a:p>
        </p:txBody>
      </p:sp>
      <p:sp>
        <p:nvSpPr>
          <p:cNvPr id="6" name="Lead">
            <a:extLst>
              <a:ext uri="{FF2B5EF4-FFF2-40B4-BE49-F238E27FC236}">
                <a16:creationId xmlns:a16="http://schemas.microsoft.com/office/drawing/2014/main" id="{99D6C432-4333-A3C5-FCAC-BF75AA61D8CC}"/>
              </a:ext>
            </a:extLst>
          </p:cNvPr>
          <p:cNvSpPr txBox="1"/>
          <p:nvPr/>
        </p:nvSpPr>
        <p:spPr>
          <a:xfrm>
            <a:off x="575673" y="1654963"/>
            <a:ext cx="6337744" cy="300000"/>
          </a:xfrm>
          <a:prstGeom prst="rect">
            <a:avLst/>
          </a:prstGeom>
          <a:noFill/>
        </p:spPr>
        <p:txBody>
          <a:bodyPr wrap="square" lIns="0" tIns="0" rIns="0" bIns="0" anchor="t">
            <a:normAutofit lnSpcReduction="10000"/>
          </a:bodyPr>
          <a:lstStyle/>
          <a:p>
            <a:pPr defTabSz="342900">
              <a:defRPr/>
            </a:pPr>
            <a:r>
              <a:rPr lang="en-ZA" sz="1050" dirty="0">
                <a:solidFill>
                  <a:srgbClr val="5F6962"/>
                </a:solidFill>
                <a:latin typeface="Calibri"/>
              </a:rPr>
              <a:t>Engagement depended on being in the room. Information travelled outward, but the community had no digital route to respond</a:t>
            </a:r>
            <a:r>
              <a:rPr lang="en-ZA" sz="900" dirty="0">
                <a:solidFill>
                  <a:srgbClr val="5F6962"/>
                </a:solidFill>
                <a:latin typeface="Calibri"/>
              </a:rPr>
              <a:t>.</a:t>
            </a:r>
          </a:p>
        </p:txBody>
      </p:sp>
      <p:sp>
        <p:nvSpPr>
          <p:cNvPr id="7" name="LeftCol">
            <a:extLst>
              <a:ext uri="{FF2B5EF4-FFF2-40B4-BE49-F238E27FC236}">
                <a16:creationId xmlns:a16="http://schemas.microsoft.com/office/drawing/2014/main" id="{89A42F51-AE00-DD12-B7A5-5B5FA0438218}"/>
              </a:ext>
            </a:extLst>
          </p:cNvPr>
          <p:cNvSpPr/>
          <p:nvPr/>
        </p:nvSpPr>
        <p:spPr>
          <a:xfrm>
            <a:off x="514349" y="2169767"/>
            <a:ext cx="3943350" cy="2249951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ECBB7"/>
            </a:solidFill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LH">
            <a:extLst>
              <a:ext uri="{FF2B5EF4-FFF2-40B4-BE49-F238E27FC236}">
                <a16:creationId xmlns:a16="http://schemas.microsoft.com/office/drawing/2014/main" id="{41138ED1-2EFB-DF48-3666-1FBAB0DE2E05}"/>
              </a:ext>
            </a:extLst>
          </p:cNvPr>
          <p:cNvSpPr txBox="1">
            <a:spLocks/>
          </p:cNvSpPr>
          <p:nvPr/>
        </p:nvSpPr>
        <p:spPr>
          <a:xfrm>
            <a:off x="788669" y="2409797"/>
            <a:ext cx="3394710" cy="22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 defTabSz="342900">
              <a:defRPr/>
            </a:pPr>
            <a:r>
              <a:rPr lang="en-ZA" sz="1050" b="1" spc="45" dirty="0">
                <a:solidFill>
                  <a:srgbClr val="005B3E"/>
                </a:solidFill>
                <a:latin typeface="Calibri"/>
              </a:rPr>
              <a:t>HOW IT WORKED</a:t>
            </a:r>
          </a:p>
        </p:txBody>
      </p:sp>
      <p:sp>
        <p:nvSpPr>
          <p:cNvPr id="9" name="Dot0">
            <a:extLst>
              <a:ext uri="{FF2B5EF4-FFF2-40B4-BE49-F238E27FC236}">
                <a16:creationId xmlns:a16="http://schemas.microsoft.com/office/drawing/2014/main" id="{317C42C8-2A65-2278-BB1F-C4FE4163C0D6}"/>
              </a:ext>
            </a:extLst>
          </p:cNvPr>
          <p:cNvSpPr>
            <a:spLocks/>
          </p:cNvSpPr>
          <p:nvPr/>
        </p:nvSpPr>
        <p:spPr>
          <a:xfrm>
            <a:off x="788669" y="2769842"/>
            <a:ext cx="82296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0">
            <a:extLst>
              <a:ext uri="{FF2B5EF4-FFF2-40B4-BE49-F238E27FC236}">
                <a16:creationId xmlns:a16="http://schemas.microsoft.com/office/drawing/2014/main" id="{4D12C488-5FD8-9223-E634-7BEF9350EDC1}"/>
              </a:ext>
            </a:extLst>
          </p:cNvPr>
          <p:cNvSpPr txBox="1"/>
          <p:nvPr/>
        </p:nvSpPr>
        <p:spPr>
          <a:xfrm>
            <a:off x="994409" y="2718407"/>
            <a:ext cx="3188970" cy="22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350" b="1" dirty="0">
                <a:solidFill>
                  <a:srgbClr val="00422E"/>
                </a:solidFill>
                <a:latin typeface="Calibri"/>
              </a:rPr>
              <a:t>IDP consultation in physical meetings only</a:t>
            </a:r>
          </a:p>
        </p:txBody>
      </p:sp>
      <p:sp>
        <p:nvSpPr>
          <p:cNvPr id="11" name="D0">
            <a:extLst>
              <a:ext uri="{FF2B5EF4-FFF2-40B4-BE49-F238E27FC236}">
                <a16:creationId xmlns:a16="http://schemas.microsoft.com/office/drawing/2014/main" id="{F072722A-1958-39B3-F9C3-64E793E09C0E}"/>
              </a:ext>
            </a:extLst>
          </p:cNvPr>
          <p:cNvSpPr txBox="1"/>
          <p:nvPr/>
        </p:nvSpPr>
        <p:spPr>
          <a:xfrm>
            <a:off x="994409" y="2924147"/>
            <a:ext cx="3188970" cy="25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750" dirty="0">
                <a:solidFill>
                  <a:srgbClr val="5F6962"/>
                </a:solidFill>
                <a:latin typeface="Calibri"/>
              </a:rPr>
              <a:t>Residents had to attend in person to be heard.</a:t>
            </a:r>
          </a:p>
        </p:txBody>
      </p:sp>
      <p:sp>
        <p:nvSpPr>
          <p:cNvPr id="12" name="Dot1">
            <a:extLst>
              <a:ext uri="{FF2B5EF4-FFF2-40B4-BE49-F238E27FC236}">
                <a16:creationId xmlns:a16="http://schemas.microsoft.com/office/drawing/2014/main" id="{ECEC2EE4-FEA0-6172-485B-6414109AD109}"/>
              </a:ext>
            </a:extLst>
          </p:cNvPr>
          <p:cNvSpPr/>
          <p:nvPr/>
        </p:nvSpPr>
        <p:spPr>
          <a:xfrm>
            <a:off x="788669" y="3284192"/>
            <a:ext cx="82296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T1">
            <a:extLst>
              <a:ext uri="{FF2B5EF4-FFF2-40B4-BE49-F238E27FC236}">
                <a16:creationId xmlns:a16="http://schemas.microsoft.com/office/drawing/2014/main" id="{FA6BD537-7E3D-E59C-4B09-03215596F918}"/>
              </a:ext>
            </a:extLst>
          </p:cNvPr>
          <p:cNvSpPr txBox="1"/>
          <p:nvPr/>
        </p:nvSpPr>
        <p:spPr>
          <a:xfrm>
            <a:off x="994409" y="3232757"/>
            <a:ext cx="3188970" cy="22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350" b="1" dirty="0">
                <a:solidFill>
                  <a:srgbClr val="00422E"/>
                </a:solidFill>
                <a:latin typeface="Calibri"/>
              </a:rPr>
              <a:t>Documents shared online and in newspapers</a:t>
            </a:r>
          </a:p>
        </p:txBody>
      </p:sp>
      <p:sp>
        <p:nvSpPr>
          <p:cNvPr id="14" name="D1">
            <a:extLst>
              <a:ext uri="{FF2B5EF4-FFF2-40B4-BE49-F238E27FC236}">
                <a16:creationId xmlns:a16="http://schemas.microsoft.com/office/drawing/2014/main" id="{DB392C9A-F44A-5F05-A401-C12297E493DF}"/>
              </a:ext>
            </a:extLst>
          </p:cNvPr>
          <p:cNvSpPr txBox="1"/>
          <p:nvPr/>
        </p:nvSpPr>
        <p:spPr>
          <a:xfrm>
            <a:off x="994409" y="3438497"/>
            <a:ext cx="3188970" cy="25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750" dirty="0">
                <a:solidFill>
                  <a:srgbClr val="5F6962"/>
                </a:solidFill>
                <a:latin typeface="Calibri"/>
              </a:rPr>
              <a:t>Published on the website and in the press for information.</a:t>
            </a:r>
          </a:p>
        </p:txBody>
      </p:sp>
      <p:sp>
        <p:nvSpPr>
          <p:cNvPr id="15" name="Dot2">
            <a:extLst>
              <a:ext uri="{FF2B5EF4-FFF2-40B4-BE49-F238E27FC236}">
                <a16:creationId xmlns:a16="http://schemas.microsoft.com/office/drawing/2014/main" id="{528E471B-13AD-2F58-AF11-4D7039C6B42F}"/>
              </a:ext>
            </a:extLst>
          </p:cNvPr>
          <p:cNvSpPr/>
          <p:nvPr/>
        </p:nvSpPr>
        <p:spPr>
          <a:xfrm>
            <a:off x="788669" y="3798542"/>
            <a:ext cx="82296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T2">
            <a:extLst>
              <a:ext uri="{FF2B5EF4-FFF2-40B4-BE49-F238E27FC236}">
                <a16:creationId xmlns:a16="http://schemas.microsoft.com/office/drawing/2014/main" id="{4457C418-A215-CAD4-A33A-C0446381049D}"/>
              </a:ext>
            </a:extLst>
          </p:cNvPr>
          <p:cNvSpPr txBox="1"/>
          <p:nvPr/>
        </p:nvSpPr>
        <p:spPr>
          <a:xfrm>
            <a:off x="994409" y="3747107"/>
            <a:ext cx="3188970" cy="22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350" b="1" dirty="0">
                <a:solidFill>
                  <a:srgbClr val="00422E"/>
                </a:solidFill>
                <a:latin typeface="Calibri"/>
              </a:rPr>
              <a:t>One-way flow of communication</a:t>
            </a:r>
          </a:p>
        </p:txBody>
      </p:sp>
      <p:sp>
        <p:nvSpPr>
          <p:cNvPr id="17" name="D2">
            <a:extLst>
              <a:ext uri="{FF2B5EF4-FFF2-40B4-BE49-F238E27FC236}">
                <a16:creationId xmlns:a16="http://schemas.microsoft.com/office/drawing/2014/main" id="{E0F279A3-25F3-0B2D-5F57-369D99631C93}"/>
              </a:ext>
            </a:extLst>
          </p:cNvPr>
          <p:cNvSpPr txBox="1"/>
          <p:nvPr/>
        </p:nvSpPr>
        <p:spPr>
          <a:xfrm>
            <a:off x="994409" y="3952847"/>
            <a:ext cx="3188970" cy="25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750" dirty="0">
                <a:solidFill>
                  <a:srgbClr val="5F6962"/>
                </a:solidFill>
                <a:latin typeface="Calibri"/>
              </a:rPr>
              <a:t>Communities were informed, not engaged in dialogue.</a:t>
            </a:r>
          </a:p>
        </p:txBody>
      </p:sp>
      <p:sp>
        <p:nvSpPr>
          <p:cNvPr id="18" name="RightCol">
            <a:extLst>
              <a:ext uri="{FF2B5EF4-FFF2-40B4-BE49-F238E27FC236}">
                <a16:creationId xmlns:a16="http://schemas.microsoft.com/office/drawing/2014/main" id="{A91624D6-16C3-3FEA-1BEF-056C14D8A468}"/>
              </a:ext>
            </a:extLst>
          </p:cNvPr>
          <p:cNvSpPr/>
          <p:nvPr/>
        </p:nvSpPr>
        <p:spPr>
          <a:xfrm>
            <a:off x="4686299" y="2169767"/>
            <a:ext cx="3943350" cy="2249951"/>
          </a:xfrm>
          <a:prstGeom prst="roundRect">
            <a:avLst/>
          </a:prstGeom>
          <a:solidFill>
            <a:srgbClr val="005B3E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H">
            <a:extLst>
              <a:ext uri="{FF2B5EF4-FFF2-40B4-BE49-F238E27FC236}">
                <a16:creationId xmlns:a16="http://schemas.microsoft.com/office/drawing/2014/main" id="{F80A732A-4E21-5F51-035B-F8598E29A3CB}"/>
              </a:ext>
            </a:extLst>
          </p:cNvPr>
          <p:cNvSpPr txBox="1"/>
          <p:nvPr/>
        </p:nvSpPr>
        <p:spPr>
          <a:xfrm>
            <a:off x="4960619" y="2409797"/>
            <a:ext cx="3394710" cy="22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 defTabSz="342900">
              <a:defRPr/>
            </a:pPr>
            <a:r>
              <a:rPr lang="en-ZA" sz="1050" b="1" spc="45" dirty="0">
                <a:solidFill>
                  <a:srgbClr val="F6B900"/>
                </a:solidFill>
                <a:latin typeface="Calibri"/>
              </a:rPr>
              <a:t>WHAT IT LACKED</a:t>
            </a:r>
          </a:p>
        </p:txBody>
      </p:sp>
      <p:sp>
        <p:nvSpPr>
          <p:cNvPr id="20" name="Bar0">
            <a:extLst>
              <a:ext uri="{FF2B5EF4-FFF2-40B4-BE49-F238E27FC236}">
                <a16:creationId xmlns:a16="http://schemas.microsoft.com/office/drawing/2014/main" id="{2E8C1C3B-FE62-7D52-9A68-589182393B1B}"/>
              </a:ext>
            </a:extLst>
          </p:cNvPr>
          <p:cNvSpPr/>
          <p:nvPr/>
        </p:nvSpPr>
        <p:spPr>
          <a:xfrm>
            <a:off x="4960619" y="2786987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L0">
            <a:extLst>
              <a:ext uri="{FF2B5EF4-FFF2-40B4-BE49-F238E27FC236}">
                <a16:creationId xmlns:a16="http://schemas.microsoft.com/office/drawing/2014/main" id="{04FF1875-4240-DB00-222C-A0C4DF1A44F7}"/>
              </a:ext>
            </a:extLst>
          </p:cNvPr>
          <p:cNvSpPr txBox="1"/>
          <p:nvPr/>
        </p:nvSpPr>
        <p:spPr>
          <a:xfrm>
            <a:off x="5166359" y="2747114"/>
            <a:ext cx="3188970" cy="22071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350" dirty="0">
                <a:solidFill>
                  <a:srgbClr val="FFFFFF"/>
                </a:solidFill>
                <a:latin typeface="Calibri"/>
              </a:rPr>
              <a:t>No platform for online engagement</a:t>
            </a:r>
          </a:p>
        </p:txBody>
      </p:sp>
      <p:sp>
        <p:nvSpPr>
          <p:cNvPr id="22" name="Bar1">
            <a:extLst>
              <a:ext uri="{FF2B5EF4-FFF2-40B4-BE49-F238E27FC236}">
                <a16:creationId xmlns:a16="http://schemas.microsoft.com/office/drawing/2014/main" id="{81D3C43D-DCF4-8896-83DE-D6FC3B9D35AC}"/>
              </a:ext>
            </a:extLst>
          </p:cNvPr>
          <p:cNvSpPr/>
          <p:nvPr/>
        </p:nvSpPr>
        <p:spPr>
          <a:xfrm>
            <a:off x="4960619" y="3164177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3" name="L1">
            <a:extLst>
              <a:ext uri="{FF2B5EF4-FFF2-40B4-BE49-F238E27FC236}">
                <a16:creationId xmlns:a16="http://schemas.microsoft.com/office/drawing/2014/main" id="{F61091E0-B309-E63A-AEE5-55E83042DBC4}"/>
              </a:ext>
            </a:extLst>
          </p:cNvPr>
          <p:cNvSpPr txBox="1"/>
          <p:nvPr/>
        </p:nvSpPr>
        <p:spPr>
          <a:xfrm>
            <a:off x="5166359" y="3129887"/>
            <a:ext cx="3188970" cy="25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350" dirty="0">
                <a:solidFill>
                  <a:srgbClr val="FFFFFF"/>
                </a:solidFill>
                <a:latin typeface="Calibri"/>
              </a:rPr>
              <a:t>No real-time or structured feedback</a:t>
            </a:r>
          </a:p>
        </p:txBody>
      </p:sp>
      <p:sp>
        <p:nvSpPr>
          <p:cNvPr id="24" name="Bar2">
            <a:extLst>
              <a:ext uri="{FF2B5EF4-FFF2-40B4-BE49-F238E27FC236}">
                <a16:creationId xmlns:a16="http://schemas.microsoft.com/office/drawing/2014/main" id="{5CBD3B25-9425-BADA-8B75-8C1FE427B7E2}"/>
              </a:ext>
            </a:extLst>
          </p:cNvPr>
          <p:cNvSpPr/>
          <p:nvPr/>
        </p:nvSpPr>
        <p:spPr>
          <a:xfrm>
            <a:off x="4960619" y="3541367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L2">
            <a:extLst>
              <a:ext uri="{FF2B5EF4-FFF2-40B4-BE49-F238E27FC236}">
                <a16:creationId xmlns:a16="http://schemas.microsoft.com/office/drawing/2014/main" id="{800584E4-7DCC-906B-9C99-8FE6B8185037}"/>
              </a:ext>
            </a:extLst>
          </p:cNvPr>
          <p:cNvSpPr txBox="1"/>
          <p:nvPr/>
        </p:nvSpPr>
        <p:spPr>
          <a:xfrm>
            <a:off x="5166359" y="3507077"/>
            <a:ext cx="3188970" cy="25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defTabSz="342900">
              <a:defRPr/>
            </a:pPr>
            <a:r>
              <a:rPr lang="en-ZA" sz="1350" dirty="0">
                <a:solidFill>
                  <a:srgbClr val="FFFFFF"/>
                </a:solidFill>
                <a:latin typeface="Calibri"/>
              </a:rPr>
              <a:t>Limited reach beyond those who could attend</a:t>
            </a:r>
          </a:p>
        </p:txBody>
      </p:sp>
      <p:sp>
        <p:nvSpPr>
          <p:cNvPr id="26" name="Bar3">
            <a:extLst>
              <a:ext uri="{FF2B5EF4-FFF2-40B4-BE49-F238E27FC236}">
                <a16:creationId xmlns:a16="http://schemas.microsoft.com/office/drawing/2014/main" id="{8480D574-E6AE-4790-2526-F2436ED876DC}"/>
              </a:ext>
            </a:extLst>
          </p:cNvPr>
          <p:cNvSpPr/>
          <p:nvPr/>
        </p:nvSpPr>
        <p:spPr>
          <a:xfrm>
            <a:off x="4960619" y="3918557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L3">
            <a:extLst>
              <a:ext uri="{FF2B5EF4-FFF2-40B4-BE49-F238E27FC236}">
                <a16:creationId xmlns:a16="http://schemas.microsoft.com/office/drawing/2014/main" id="{53A3101B-674A-355B-A633-2DA87ECAF93B}"/>
              </a:ext>
            </a:extLst>
          </p:cNvPr>
          <p:cNvSpPr txBox="1"/>
          <p:nvPr/>
        </p:nvSpPr>
        <p:spPr>
          <a:xfrm>
            <a:off x="5166359" y="3884267"/>
            <a:ext cx="3188970" cy="255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350" dirty="0">
                <a:solidFill>
                  <a:srgbClr val="FFFFFF"/>
                </a:solidFill>
                <a:latin typeface="Calibri"/>
              </a:rPr>
              <a:t>No digital record linking voice to decisions</a:t>
            </a:r>
          </a:p>
        </p:txBody>
      </p:sp>
      <p:pic>
        <p:nvPicPr>
          <p:cNvPr id="31" name="Picture 30" descr="mogale_city_logo.png">
            <a:extLst>
              <a:ext uri="{FF2B5EF4-FFF2-40B4-BE49-F238E27FC236}">
                <a16:creationId xmlns:a16="http://schemas.microsoft.com/office/drawing/2014/main" id="{85F6E923-5C03-87E0-1A5C-EE531C9C2F0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52" t="23866" r="25733" b="27915"/>
          <a:stretch>
            <a:fillRect/>
          </a:stretch>
        </p:blipFill>
        <p:spPr>
          <a:xfrm>
            <a:off x="7700673" y="1132503"/>
            <a:ext cx="1123064" cy="4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400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E9277-71D1-E7ED-6F4E-E87B7AB8BE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B82D582D-8EF9-871F-0ECC-CAED1A6D2EDF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5E4F1A7-879A-C8D9-4CF8-2A2EB8A05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/>
              <a:t>Moving Towards Integrated Participation Cycle</a:t>
            </a:r>
          </a:p>
        </p:txBody>
      </p:sp>
      <p:sp>
        <p:nvSpPr>
          <p:cNvPr id="2" name="Ring">
            <a:extLst>
              <a:ext uri="{FF2B5EF4-FFF2-40B4-BE49-F238E27FC236}">
                <a16:creationId xmlns:a16="http://schemas.microsoft.com/office/drawing/2014/main" id="{E1F3EA86-BE02-3C94-5BCA-5AA4C1129729}"/>
              </a:ext>
            </a:extLst>
          </p:cNvPr>
          <p:cNvSpPr/>
          <p:nvPr/>
        </p:nvSpPr>
        <p:spPr>
          <a:xfrm>
            <a:off x="3644785" y="2175968"/>
            <a:ext cx="2025000" cy="2025000"/>
          </a:xfrm>
          <a:prstGeom prst="donut">
            <a:avLst>
              <a:gd name="adj" fmla="val 6000"/>
            </a:avLst>
          </a:prstGeom>
          <a:solidFill>
            <a:srgbClr val="BECBB7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Node Engage">
            <a:extLst>
              <a:ext uri="{FF2B5EF4-FFF2-40B4-BE49-F238E27FC236}">
                <a16:creationId xmlns:a16="http://schemas.microsoft.com/office/drawing/2014/main" id="{933A5749-25D8-C63B-0447-487D8D5D9B12}"/>
              </a:ext>
            </a:extLst>
          </p:cNvPr>
          <p:cNvSpPr/>
          <p:nvPr/>
        </p:nvSpPr>
        <p:spPr>
          <a:xfrm>
            <a:off x="4244785" y="1763468"/>
            <a:ext cx="825000" cy="825000"/>
          </a:xfrm>
          <a:prstGeom prst="ellipse">
            <a:avLst/>
          </a:prstGeom>
          <a:solidFill>
            <a:srgbClr val="005B3E"/>
          </a:solidFill>
          <a:ln w="38100">
            <a:solidFill>
              <a:srgbClr val="FCF8E5"/>
            </a:solidFill>
          </a:ln>
        </p:spPr>
        <p:txBody>
          <a:bodyPr lIns="34290" tIns="34290" rIns="34290" bIns="34290" anchor="ctr">
            <a:normAutofit/>
          </a:bodyPr>
          <a:lstStyle/>
          <a:p>
            <a:pPr algn="ctr" defTabSz="342900">
              <a:defRPr/>
            </a:pPr>
            <a:r>
              <a:rPr lang="en-ZA" sz="1050" b="1" dirty="0">
                <a:solidFill>
                  <a:srgbClr val="FFFFFF"/>
                </a:solidFill>
                <a:latin typeface="Aptos"/>
              </a:rPr>
              <a:t> Engage</a:t>
            </a:r>
          </a:p>
        </p:txBody>
      </p:sp>
      <p:sp>
        <p:nvSpPr>
          <p:cNvPr id="28" name="Node Capture">
            <a:extLst>
              <a:ext uri="{FF2B5EF4-FFF2-40B4-BE49-F238E27FC236}">
                <a16:creationId xmlns:a16="http://schemas.microsoft.com/office/drawing/2014/main" id="{9E0A2737-2A4A-9178-3E51-D26325ECA272}"/>
              </a:ext>
            </a:extLst>
          </p:cNvPr>
          <p:cNvSpPr/>
          <p:nvPr/>
        </p:nvSpPr>
        <p:spPr>
          <a:xfrm>
            <a:off x="5257285" y="2775968"/>
            <a:ext cx="825000" cy="825000"/>
          </a:xfrm>
          <a:prstGeom prst="ellipse">
            <a:avLst/>
          </a:prstGeom>
          <a:solidFill>
            <a:srgbClr val="1F7A8C"/>
          </a:solidFill>
          <a:ln w="38100">
            <a:solidFill>
              <a:srgbClr val="FCF8E5"/>
            </a:solidFill>
          </a:ln>
        </p:spPr>
        <p:txBody>
          <a:bodyPr lIns="34290" tIns="34290" rIns="34290" bIns="34290" anchor="ctr">
            <a:normAutofit/>
          </a:bodyPr>
          <a:lstStyle/>
          <a:p>
            <a:pPr algn="ctr" defTabSz="342900">
              <a:defRPr/>
            </a:pPr>
            <a:r>
              <a:rPr lang="en-ZA" sz="1050" b="1" dirty="0">
                <a:solidFill>
                  <a:srgbClr val="FFFFFF"/>
                </a:solidFill>
                <a:latin typeface="Aptos"/>
              </a:rPr>
              <a:t>Capture</a:t>
            </a:r>
          </a:p>
        </p:txBody>
      </p:sp>
      <p:sp>
        <p:nvSpPr>
          <p:cNvPr id="30" name="Node Integrate">
            <a:extLst>
              <a:ext uri="{FF2B5EF4-FFF2-40B4-BE49-F238E27FC236}">
                <a16:creationId xmlns:a16="http://schemas.microsoft.com/office/drawing/2014/main" id="{4A3CB4CF-7727-975F-7C74-6E78D7268307}"/>
              </a:ext>
            </a:extLst>
          </p:cNvPr>
          <p:cNvSpPr/>
          <p:nvPr/>
        </p:nvSpPr>
        <p:spPr>
          <a:xfrm>
            <a:off x="4244785" y="3788468"/>
            <a:ext cx="937500" cy="825000"/>
          </a:xfrm>
          <a:prstGeom prst="ellipse">
            <a:avLst/>
          </a:prstGeom>
          <a:solidFill>
            <a:srgbClr val="B5511E"/>
          </a:solidFill>
          <a:ln w="38100">
            <a:solidFill>
              <a:srgbClr val="FCF8E5"/>
            </a:solidFill>
          </a:ln>
        </p:spPr>
        <p:txBody>
          <a:bodyPr lIns="34290" tIns="34290" rIns="34290" bIns="34290" anchor="ctr">
            <a:normAutofit/>
          </a:bodyPr>
          <a:lstStyle/>
          <a:p>
            <a:pPr algn="ctr" defTabSz="342900">
              <a:defRPr/>
            </a:pPr>
            <a:r>
              <a:rPr lang="en-ZA" sz="1050" b="1" dirty="0">
                <a:solidFill>
                  <a:srgbClr val="FFFFFF"/>
                </a:solidFill>
                <a:latin typeface="Aptos"/>
              </a:rPr>
              <a:t> Integrate</a:t>
            </a:r>
          </a:p>
        </p:txBody>
      </p:sp>
      <p:sp>
        <p:nvSpPr>
          <p:cNvPr id="31" name="Node Report">
            <a:extLst>
              <a:ext uri="{FF2B5EF4-FFF2-40B4-BE49-F238E27FC236}">
                <a16:creationId xmlns:a16="http://schemas.microsoft.com/office/drawing/2014/main" id="{06DA4654-5EBA-16B3-3BC8-C5831245EF27}"/>
              </a:ext>
            </a:extLst>
          </p:cNvPr>
          <p:cNvSpPr/>
          <p:nvPr/>
        </p:nvSpPr>
        <p:spPr>
          <a:xfrm>
            <a:off x="3232285" y="2775968"/>
            <a:ext cx="825000" cy="825000"/>
          </a:xfrm>
          <a:prstGeom prst="ellipse">
            <a:avLst/>
          </a:prstGeom>
          <a:solidFill>
            <a:srgbClr val="F6B900"/>
          </a:solidFill>
          <a:ln w="38100">
            <a:solidFill>
              <a:srgbClr val="FCF8E5"/>
            </a:solidFill>
          </a:ln>
        </p:spPr>
        <p:txBody>
          <a:bodyPr lIns="34290" tIns="34290" rIns="34290" bIns="34290" anchor="ctr">
            <a:normAutofit/>
          </a:bodyPr>
          <a:lstStyle/>
          <a:p>
            <a:pPr algn="ctr" defTabSz="342900">
              <a:defRPr/>
            </a:pPr>
            <a:r>
              <a:rPr lang="en-ZA" sz="1050" b="1" dirty="0">
                <a:solidFill>
                  <a:srgbClr val="19231E"/>
                </a:solidFill>
                <a:latin typeface="Aptos"/>
              </a:rPr>
              <a:t> Report back</a:t>
            </a:r>
          </a:p>
        </p:txBody>
      </p:sp>
      <p:sp>
        <p:nvSpPr>
          <p:cNvPr id="32" name="Centre label">
            <a:extLst>
              <a:ext uri="{FF2B5EF4-FFF2-40B4-BE49-F238E27FC236}">
                <a16:creationId xmlns:a16="http://schemas.microsoft.com/office/drawing/2014/main" id="{0A0C86E8-ABFB-2BEA-6C9F-772780694EA1}"/>
              </a:ext>
            </a:extLst>
          </p:cNvPr>
          <p:cNvSpPr txBox="1"/>
          <p:nvPr/>
        </p:nvSpPr>
        <p:spPr>
          <a:xfrm>
            <a:off x="4132285" y="2925968"/>
            <a:ext cx="1050000" cy="525000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/>
          <a:p>
            <a:pPr algn="ctr" defTabSz="342900">
              <a:defRPr/>
            </a:pPr>
            <a:r>
              <a:rPr lang="en-ZA" sz="1050" b="1" dirty="0">
                <a:solidFill>
                  <a:srgbClr val="00422E"/>
                </a:solidFill>
                <a:latin typeface="Aptos"/>
              </a:rPr>
              <a:t>Continuous feedback cycle</a:t>
            </a:r>
          </a:p>
        </p:txBody>
      </p:sp>
      <p:sp>
        <p:nvSpPr>
          <p:cNvPr id="33" name="Desc Report">
            <a:extLst>
              <a:ext uri="{FF2B5EF4-FFF2-40B4-BE49-F238E27FC236}">
                <a16:creationId xmlns:a16="http://schemas.microsoft.com/office/drawing/2014/main" id="{B16CA987-DDA2-2BBD-32AC-70EFFB807F0E}"/>
              </a:ext>
            </a:extLst>
          </p:cNvPr>
          <p:cNvSpPr txBox="1"/>
          <p:nvPr/>
        </p:nvSpPr>
        <p:spPr>
          <a:xfrm>
            <a:off x="248579" y="2588468"/>
            <a:ext cx="2661131" cy="825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 defTabSz="342900">
              <a:defRPr/>
            </a:pPr>
            <a:r>
              <a:rPr lang="en-ZA" sz="1275" b="1">
                <a:solidFill>
                  <a:srgbClr val="00422E"/>
                </a:solidFill>
                <a:latin typeface="Aptos"/>
              </a:rPr>
              <a:t>4. </a:t>
            </a:r>
            <a:r>
              <a:rPr lang="en-ZA" sz="1275" b="1" dirty="0">
                <a:solidFill>
                  <a:srgbClr val="00422E"/>
                </a:solidFill>
                <a:latin typeface="Aptos"/>
              </a:rPr>
              <a:t>Report back</a:t>
            </a:r>
          </a:p>
          <a:p>
            <a:pPr algn="r" defTabSz="342900">
              <a:defRPr/>
            </a:pPr>
            <a:r>
              <a:rPr lang="en-ZA" sz="1275">
                <a:solidFill>
                  <a:srgbClr val="00422E"/>
                </a:solidFill>
                <a:latin typeface="Aptos"/>
              </a:rPr>
              <a:t>Decisions and progress are communicated openly, strengthening accountability.</a:t>
            </a:r>
            <a:endParaRPr lang="en-ZA" sz="1275">
              <a:solidFill>
                <a:srgbClr val="19231E"/>
              </a:solidFill>
              <a:latin typeface="Aptos"/>
            </a:endParaRPr>
          </a:p>
        </p:txBody>
      </p:sp>
      <p:sp>
        <p:nvSpPr>
          <p:cNvPr id="34" name="Desc Integrate">
            <a:extLst>
              <a:ext uri="{FF2B5EF4-FFF2-40B4-BE49-F238E27FC236}">
                <a16:creationId xmlns:a16="http://schemas.microsoft.com/office/drawing/2014/main" id="{ADD0DEBF-5B84-A6F2-D840-F749F6ED1E08}"/>
              </a:ext>
            </a:extLst>
          </p:cNvPr>
          <p:cNvSpPr txBox="1"/>
          <p:nvPr/>
        </p:nvSpPr>
        <p:spPr>
          <a:xfrm>
            <a:off x="1020088" y="4222638"/>
            <a:ext cx="2954548" cy="675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algn="r" defTabSz="342900">
              <a:defRPr/>
            </a:pPr>
            <a:r>
              <a:rPr lang="en-ZA" sz="1275" b="1">
                <a:solidFill>
                  <a:srgbClr val="00422E"/>
                </a:solidFill>
                <a:latin typeface="Aptos"/>
              </a:rPr>
              <a:t>3. </a:t>
            </a:r>
            <a:r>
              <a:rPr lang="en-ZA" sz="1275" b="1" dirty="0">
                <a:solidFill>
                  <a:srgbClr val="00422E"/>
                </a:solidFill>
                <a:latin typeface="Aptos"/>
              </a:rPr>
              <a:t>Integrate</a:t>
            </a:r>
          </a:p>
          <a:p>
            <a:pPr algn="r" defTabSz="342900">
              <a:defRPr/>
            </a:pPr>
            <a:r>
              <a:rPr lang="en-ZA" sz="1275">
                <a:solidFill>
                  <a:srgbClr val="00422E"/>
                </a:solidFill>
                <a:latin typeface="Aptos"/>
              </a:rPr>
              <a:t>Inputs are linked to the IDP, Budget and service-delivery planning.</a:t>
            </a:r>
            <a:endParaRPr lang="en-ZA" sz="1275">
              <a:solidFill>
                <a:srgbClr val="19231E"/>
              </a:solidFill>
              <a:latin typeface="Aptos"/>
            </a:endParaRPr>
          </a:p>
        </p:txBody>
      </p:sp>
      <p:sp>
        <p:nvSpPr>
          <p:cNvPr id="35" name="Desc Engage">
            <a:extLst>
              <a:ext uri="{FF2B5EF4-FFF2-40B4-BE49-F238E27FC236}">
                <a16:creationId xmlns:a16="http://schemas.microsoft.com/office/drawing/2014/main" id="{ADA4854E-1ABB-6B77-F853-E83D6F744305}"/>
              </a:ext>
            </a:extLst>
          </p:cNvPr>
          <p:cNvSpPr txBox="1"/>
          <p:nvPr/>
        </p:nvSpPr>
        <p:spPr>
          <a:xfrm>
            <a:off x="5669785" y="1668580"/>
            <a:ext cx="2845565" cy="675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defTabSz="342900">
              <a:defRPr/>
            </a:pPr>
            <a:r>
              <a:rPr lang="en-ZA" sz="1275" b="1">
                <a:solidFill>
                  <a:srgbClr val="00422E"/>
                </a:solidFill>
                <a:latin typeface="Aptos"/>
              </a:rPr>
              <a:t>1. </a:t>
            </a:r>
            <a:r>
              <a:rPr lang="en-ZA" sz="1275" b="1" dirty="0">
                <a:solidFill>
                  <a:srgbClr val="00422E"/>
                </a:solidFill>
                <a:latin typeface="Aptos"/>
              </a:rPr>
              <a:t>Engage</a:t>
            </a:r>
          </a:p>
          <a:p>
            <a:pPr defTabSz="342900">
              <a:defRPr/>
            </a:pPr>
            <a:r>
              <a:rPr lang="en-ZA" sz="1275">
                <a:solidFill>
                  <a:srgbClr val="00422E"/>
                </a:solidFill>
                <a:latin typeface="Aptos"/>
              </a:rPr>
              <a:t>Ward and community meetings supported by online channels. Also drawing on Asset-Based Community Development (ABCD) methods</a:t>
            </a:r>
            <a:endParaRPr lang="en-ZA" sz="1275">
              <a:solidFill>
                <a:srgbClr val="19231E"/>
              </a:solidFill>
              <a:latin typeface="Aptos"/>
            </a:endParaRPr>
          </a:p>
        </p:txBody>
      </p:sp>
      <p:sp>
        <p:nvSpPr>
          <p:cNvPr id="36" name="Desc Capture">
            <a:extLst>
              <a:ext uri="{FF2B5EF4-FFF2-40B4-BE49-F238E27FC236}">
                <a16:creationId xmlns:a16="http://schemas.microsoft.com/office/drawing/2014/main" id="{AD092DE9-8FEA-45C1-7733-2A43C61AB502}"/>
              </a:ext>
            </a:extLst>
          </p:cNvPr>
          <p:cNvSpPr txBox="1"/>
          <p:nvPr/>
        </p:nvSpPr>
        <p:spPr>
          <a:xfrm>
            <a:off x="6157285" y="3600968"/>
            <a:ext cx="2495687" cy="675000"/>
          </a:xfrm>
          <a:prstGeom prst="rect">
            <a:avLst/>
          </a:prstGeom>
          <a:noFill/>
        </p:spPr>
        <p:txBody>
          <a:bodyPr lIns="0" tIns="0" rIns="0" bIns="0" anchor="t">
            <a:noAutofit/>
          </a:bodyPr>
          <a:lstStyle/>
          <a:p>
            <a:pPr defTabSz="342900">
              <a:defRPr/>
            </a:pPr>
            <a:r>
              <a:rPr lang="en-ZA" sz="1275" b="1">
                <a:solidFill>
                  <a:srgbClr val="00422E"/>
                </a:solidFill>
                <a:latin typeface="Aptos"/>
              </a:rPr>
              <a:t>2. </a:t>
            </a:r>
            <a:r>
              <a:rPr lang="en-ZA" sz="1275" b="1" dirty="0">
                <a:solidFill>
                  <a:srgbClr val="00422E"/>
                </a:solidFill>
                <a:latin typeface="Aptos"/>
              </a:rPr>
              <a:t>Capture</a:t>
            </a:r>
          </a:p>
          <a:p>
            <a:pPr defTabSz="342900">
              <a:defRPr/>
            </a:pPr>
            <a:r>
              <a:rPr lang="en-ZA" sz="1275">
                <a:solidFill>
                  <a:srgbClr val="00422E"/>
                </a:solidFill>
                <a:latin typeface="Aptos"/>
              </a:rPr>
              <a:t>Community priorities and concerns are recorded and tracked.</a:t>
            </a:r>
            <a:endParaRPr lang="en-ZA" sz="1275">
              <a:solidFill>
                <a:srgbClr val="19231E"/>
              </a:solidFill>
              <a:latin typeface="Aptos"/>
            </a:endParaRPr>
          </a:p>
        </p:txBody>
      </p:sp>
      <p:sp>
        <p:nvSpPr>
          <p:cNvPr id="37" name="Title">
            <a:extLst>
              <a:ext uri="{FF2B5EF4-FFF2-40B4-BE49-F238E27FC236}">
                <a16:creationId xmlns:a16="http://schemas.microsoft.com/office/drawing/2014/main" id="{BA702D10-4779-EBD2-0B6B-CF262B784717}"/>
              </a:ext>
            </a:extLst>
          </p:cNvPr>
          <p:cNvSpPr txBox="1"/>
          <p:nvPr/>
        </p:nvSpPr>
        <p:spPr>
          <a:xfrm>
            <a:off x="747423" y="1104096"/>
            <a:ext cx="6195184" cy="450000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2000" b="1" dirty="0">
                <a:solidFill>
                  <a:srgbClr val="00422E"/>
                </a:solidFill>
                <a:latin typeface="Calibri"/>
              </a:rPr>
              <a:t>How community voice becomes municipal action</a:t>
            </a:r>
          </a:p>
        </p:txBody>
      </p:sp>
      <p:pic>
        <p:nvPicPr>
          <p:cNvPr id="39" name="Picture 38" descr="mogale_city_logo.png">
            <a:extLst>
              <a:ext uri="{FF2B5EF4-FFF2-40B4-BE49-F238E27FC236}">
                <a16:creationId xmlns:a16="http://schemas.microsoft.com/office/drawing/2014/main" id="{5BF2C08E-F6DB-6E8B-805A-FC3BFCD9D5C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52" t="23866" r="25733" b="27915"/>
          <a:stretch>
            <a:fillRect/>
          </a:stretch>
        </p:blipFill>
        <p:spPr>
          <a:xfrm>
            <a:off x="7700673" y="1132503"/>
            <a:ext cx="1123064" cy="49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634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474522-0879-4574-B7C6-98E3B96C74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5EEFBEE-C63E-389C-87AD-61A6947F1AF8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E47EF5C-7214-8555-3450-01BA2294D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/>
              <a:t>Pilot Phase 1: Enhance Outreach | 2025-2026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64CF43-B87D-9956-2239-D7AAF23347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28860" y="2165288"/>
            <a:ext cx="1198282" cy="2593349"/>
          </a:xfrm>
          <a:prstGeom prst="rect">
            <a:avLst/>
          </a:prstGeom>
        </p:spPr>
      </p:pic>
      <p:pic>
        <p:nvPicPr>
          <p:cNvPr id="7" name="Picture 6" descr="A screenshot of a phone&#10;&#10;AI-generated content may be incorrect.">
            <a:extLst>
              <a:ext uri="{FF2B5EF4-FFF2-40B4-BE49-F238E27FC236}">
                <a16:creationId xmlns:a16="http://schemas.microsoft.com/office/drawing/2014/main" id="{ADD661EB-8C70-EB42-E1B6-927A3D95B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50301" y="2110329"/>
            <a:ext cx="1212112" cy="26088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39F501E-F877-173C-4FF1-976571EB9E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Blur radius="7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8673" y="2671626"/>
            <a:ext cx="2366245" cy="1238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47D0CBD-F9AF-2104-263F-5A7DDAEE3B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Blur radius="13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528705" y="3477121"/>
            <a:ext cx="1511267" cy="12420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318FF71-AC38-E669-F8E8-496E8C48652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2443" y="2298028"/>
            <a:ext cx="1578482" cy="221306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ACE3E56-F755-D52E-4995-9EE5EDB98390}"/>
              </a:ext>
            </a:extLst>
          </p:cNvPr>
          <p:cNvSpPr txBox="1"/>
          <p:nvPr/>
        </p:nvSpPr>
        <p:spPr>
          <a:xfrm>
            <a:off x="409644" y="1682608"/>
            <a:ext cx="2004078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Website or Canva flyers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with link/ QR code to dashboard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0B844F-5412-F5BD-9772-9FAAF9E3E16E}"/>
              </a:ext>
            </a:extLst>
          </p:cNvPr>
          <p:cNvSpPr txBox="1"/>
          <p:nvPr/>
        </p:nvSpPr>
        <p:spPr>
          <a:xfrm>
            <a:off x="2429801" y="1682608"/>
            <a:ext cx="1871312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Flourish dashboard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for ward profiles, capital projects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177B58-028A-68BE-7BB9-6D441370A31F}"/>
              </a:ext>
            </a:extLst>
          </p:cNvPr>
          <p:cNvSpPr txBox="1"/>
          <p:nvPr/>
        </p:nvSpPr>
        <p:spPr>
          <a:xfrm>
            <a:off x="4211650" y="1670654"/>
            <a:ext cx="2004079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Microsoft Form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for submitting comments and rate satisfaction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6208DC-64E3-A16D-4CE8-A46D39D8F734}"/>
              </a:ext>
            </a:extLst>
          </p:cNvPr>
          <p:cNvSpPr txBox="1"/>
          <p:nvPr/>
        </p:nvSpPr>
        <p:spPr>
          <a:xfrm>
            <a:off x="6472304" y="2047876"/>
            <a:ext cx="2004079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Spreadsheet output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for analysis, action and feedback</a:t>
            </a:r>
          </a:p>
        </p:txBody>
      </p:sp>
      <p:sp>
        <p:nvSpPr>
          <p:cNvPr id="15" name="Triangle 14">
            <a:extLst>
              <a:ext uri="{FF2B5EF4-FFF2-40B4-BE49-F238E27FC236}">
                <a16:creationId xmlns:a16="http://schemas.microsoft.com/office/drawing/2014/main" id="{F95CD08A-3B6B-4307-5587-F3F3B439E728}"/>
              </a:ext>
            </a:extLst>
          </p:cNvPr>
          <p:cNvSpPr/>
          <p:nvPr/>
        </p:nvSpPr>
        <p:spPr>
          <a:xfrm rot="5400000">
            <a:off x="2243806" y="3187950"/>
            <a:ext cx="582454" cy="193898"/>
          </a:xfrm>
          <a:prstGeom prst="triangle">
            <a:avLst/>
          </a:prstGeom>
          <a:solidFill>
            <a:srgbClr val="E5F0E8"/>
          </a:solidFill>
          <a:ln w="12700">
            <a:solidFill>
              <a:srgbClr val="E5F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6" name="Triangle 15">
            <a:extLst>
              <a:ext uri="{FF2B5EF4-FFF2-40B4-BE49-F238E27FC236}">
                <a16:creationId xmlns:a16="http://schemas.microsoft.com/office/drawing/2014/main" id="{8FF08A6C-5D59-2479-5746-D9FB8F4F55FF}"/>
              </a:ext>
            </a:extLst>
          </p:cNvPr>
          <p:cNvSpPr/>
          <p:nvPr/>
        </p:nvSpPr>
        <p:spPr>
          <a:xfrm rot="5400000">
            <a:off x="4071910" y="3173528"/>
            <a:ext cx="582454" cy="193898"/>
          </a:xfrm>
          <a:prstGeom prst="triangle">
            <a:avLst/>
          </a:prstGeom>
          <a:solidFill>
            <a:srgbClr val="E5F0E8"/>
          </a:solidFill>
          <a:ln w="12700">
            <a:solidFill>
              <a:srgbClr val="E5F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17" name="Triangle 16">
            <a:extLst>
              <a:ext uri="{FF2B5EF4-FFF2-40B4-BE49-F238E27FC236}">
                <a16:creationId xmlns:a16="http://schemas.microsoft.com/office/drawing/2014/main" id="{15E39D76-297B-A60C-FC85-8C59C58AD3D2}"/>
              </a:ext>
            </a:extLst>
          </p:cNvPr>
          <p:cNvSpPr/>
          <p:nvPr/>
        </p:nvSpPr>
        <p:spPr>
          <a:xfrm rot="5400000">
            <a:off x="5795443" y="3213346"/>
            <a:ext cx="582454" cy="193898"/>
          </a:xfrm>
          <a:prstGeom prst="triangle">
            <a:avLst/>
          </a:prstGeom>
          <a:solidFill>
            <a:srgbClr val="E5F0E8"/>
          </a:solidFill>
          <a:ln w="12700">
            <a:solidFill>
              <a:srgbClr val="E5F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19" name="Picture 18" descr="mogale_city_logo.png">
            <a:extLst>
              <a:ext uri="{FF2B5EF4-FFF2-40B4-BE49-F238E27FC236}">
                <a16:creationId xmlns:a16="http://schemas.microsoft.com/office/drawing/2014/main" id="{7AD8EA02-8742-3358-F035-2843EFBCBDBC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6852" t="23866" r="25733" b="27915"/>
          <a:stretch>
            <a:fillRect/>
          </a:stretch>
        </p:blipFill>
        <p:spPr>
          <a:xfrm>
            <a:off x="7700673" y="1132503"/>
            <a:ext cx="1123064" cy="495179"/>
          </a:xfrm>
          <a:prstGeom prst="rect">
            <a:avLst/>
          </a:prstGeom>
        </p:spPr>
      </p:pic>
      <p:sp>
        <p:nvSpPr>
          <p:cNvPr id="20" name="Lead">
            <a:extLst>
              <a:ext uri="{FF2B5EF4-FFF2-40B4-BE49-F238E27FC236}">
                <a16:creationId xmlns:a16="http://schemas.microsoft.com/office/drawing/2014/main" id="{415606AC-AC29-15D8-5FA2-022DB0884ED6}"/>
              </a:ext>
            </a:extLst>
          </p:cNvPr>
          <p:cNvSpPr txBox="1"/>
          <p:nvPr/>
        </p:nvSpPr>
        <p:spPr>
          <a:xfrm>
            <a:off x="531746" y="1076063"/>
            <a:ext cx="6605899" cy="516781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400" dirty="0">
                <a:solidFill>
                  <a:srgbClr val="5F6962"/>
                </a:solidFill>
                <a:latin typeface="Calibri"/>
              </a:rPr>
              <a:t>Use off-the-shelf tools to improve information sharing, expand engagement online and organise data for action and response </a:t>
            </a:r>
            <a:endParaRPr lang="en-ZA" sz="1100" dirty="0">
              <a:solidFill>
                <a:srgbClr val="5F696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612881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5406C-6485-6A8D-B90B-36CA3E39FD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9C705727-0E80-C98D-43DA-69E0E51C125F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8D0EB1D-3770-D5BA-2434-339B9CFFFD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200"/>
              <a:t>Pilot Phase 2: Test Custom Tool for ABCD | 2026 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33DADC2-073E-C45D-D108-27F309FCA0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3641" y="2420041"/>
            <a:ext cx="1213291" cy="235264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346F7E-F709-541A-BEF4-D8C2E731F0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11034" y="2412943"/>
            <a:ext cx="1198282" cy="233151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D236744-6EED-041C-A38C-B52D51EE7534}"/>
              </a:ext>
            </a:extLst>
          </p:cNvPr>
          <p:cNvSpPr txBox="1"/>
          <p:nvPr/>
        </p:nvSpPr>
        <p:spPr>
          <a:xfrm>
            <a:off x="2743483" y="1936634"/>
            <a:ext cx="2995008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CBP Digital Tool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to view documents and presentations, capture, submit and view comments (needs/ assets)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13E7C4C-502B-905F-EA50-1011F2D5D48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801" y="2451793"/>
            <a:ext cx="1578482" cy="2213064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90B43A3-BB86-EC60-04D8-3E5A47312D0C}"/>
              </a:ext>
            </a:extLst>
          </p:cNvPr>
          <p:cNvSpPr txBox="1"/>
          <p:nvPr/>
        </p:nvSpPr>
        <p:spPr>
          <a:xfrm>
            <a:off x="531954" y="1934159"/>
            <a:ext cx="1736173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Website or Canva flyers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with link/ QR code to dashboard</a:t>
            </a:r>
          </a:p>
        </p:txBody>
      </p:sp>
      <p:pic>
        <p:nvPicPr>
          <p:cNvPr id="27" name="Picture 26" descr="mogale_city_logo.png">
            <a:extLst>
              <a:ext uri="{FF2B5EF4-FFF2-40B4-BE49-F238E27FC236}">
                <a16:creationId xmlns:a16="http://schemas.microsoft.com/office/drawing/2014/main" id="{D53E459D-F790-2E93-3E3E-262C094D40A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6852" t="23866" r="25733" b="27915"/>
          <a:stretch>
            <a:fillRect/>
          </a:stretch>
        </p:blipFill>
        <p:spPr>
          <a:xfrm>
            <a:off x="7700673" y="1132503"/>
            <a:ext cx="1123064" cy="495179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4F72E9E2-2778-7104-13B6-7B73E2DA03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7402" y="2458693"/>
            <a:ext cx="1123064" cy="2285766"/>
          </a:xfrm>
          <a:prstGeom prst="rect">
            <a:avLst/>
          </a:prstGeom>
        </p:spPr>
      </p:pic>
      <p:pic>
        <p:nvPicPr>
          <p:cNvPr id="31" name="Picture 30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CF6C155A-11A9-A606-C667-42B895795E9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7" r="46689"/>
          <a:stretch>
            <a:fillRect/>
          </a:stretch>
        </p:blipFill>
        <p:spPr>
          <a:xfrm>
            <a:off x="7425867" y="2507631"/>
            <a:ext cx="1397870" cy="214214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2A7AC930-5126-10E8-B681-304505102956}"/>
              </a:ext>
            </a:extLst>
          </p:cNvPr>
          <p:cNvSpPr txBox="1"/>
          <p:nvPr/>
        </p:nvSpPr>
        <p:spPr>
          <a:xfrm>
            <a:off x="6336907" y="1934159"/>
            <a:ext cx="2349007" cy="400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sz="900" b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Review comments and discuss </a:t>
            </a:r>
            <a:r>
              <a:rPr lang="en-US" sz="90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rPr>
              <a:t>issues and assets, identify projects for joint action</a:t>
            </a:r>
          </a:p>
        </p:txBody>
      </p:sp>
      <p:sp>
        <p:nvSpPr>
          <p:cNvPr id="33" name="Triangle 32">
            <a:extLst>
              <a:ext uri="{FF2B5EF4-FFF2-40B4-BE49-F238E27FC236}">
                <a16:creationId xmlns:a16="http://schemas.microsoft.com/office/drawing/2014/main" id="{3E291F5B-5577-B9E0-1BDC-5FCF254A83C6}"/>
              </a:ext>
            </a:extLst>
          </p:cNvPr>
          <p:cNvSpPr/>
          <p:nvPr/>
        </p:nvSpPr>
        <p:spPr>
          <a:xfrm rot="5400000">
            <a:off x="2319530" y="3387076"/>
            <a:ext cx="582454" cy="193898"/>
          </a:xfrm>
          <a:prstGeom prst="triangle">
            <a:avLst/>
          </a:prstGeom>
          <a:solidFill>
            <a:srgbClr val="E5F0E8"/>
          </a:solidFill>
          <a:ln w="12700">
            <a:solidFill>
              <a:srgbClr val="E5F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4" name="Triangle 33">
            <a:extLst>
              <a:ext uri="{FF2B5EF4-FFF2-40B4-BE49-F238E27FC236}">
                <a16:creationId xmlns:a16="http://schemas.microsoft.com/office/drawing/2014/main" id="{26E3BA38-3245-4E66-300E-5F84ED3028C3}"/>
              </a:ext>
            </a:extLst>
          </p:cNvPr>
          <p:cNvSpPr/>
          <p:nvPr/>
        </p:nvSpPr>
        <p:spPr>
          <a:xfrm rot="5400000">
            <a:off x="5544213" y="3387076"/>
            <a:ext cx="582454" cy="193898"/>
          </a:xfrm>
          <a:prstGeom prst="triangle">
            <a:avLst/>
          </a:prstGeom>
          <a:solidFill>
            <a:srgbClr val="E5F0E8"/>
          </a:solidFill>
          <a:ln w="12700">
            <a:solidFill>
              <a:srgbClr val="E5F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5" name="Lead">
            <a:extLst>
              <a:ext uri="{FF2B5EF4-FFF2-40B4-BE49-F238E27FC236}">
                <a16:creationId xmlns:a16="http://schemas.microsoft.com/office/drawing/2014/main" id="{E5E03E7A-CFCB-B03E-AF2B-DC45FE71F05E}"/>
              </a:ext>
            </a:extLst>
          </p:cNvPr>
          <p:cNvSpPr txBox="1"/>
          <p:nvPr/>
        </p:nvSpPr>
        <p:spPr>
          <a:xfrm>
            <a:off x="531746" y="1076063"/>
            <a:ext cx="6605899" cy="685183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defTabSz="342900">
              <a:defRPr/>
            </a:pPr>
            <a:r>
              <a:rPr lang="en-ZA" sz="1400" dirty="0">
                <a:solidFill>
                  <a:srgbClr val="5F6962"/>
                </a:solidFill>
                <a:latin typeface="Calibri"/>
              </a:rPr>
              <a:t>Custom tool to be tested in Asset-Based Community Development (ABCD)-enabled workshops and roadshows. Includes transparent recording of inputs, community interaction (read, like, comment), structured data outputs for discussion</a:t>
            </a:r>
            <a:endParaRPr lang="en-ZA" sz="1100" dirty="0">
              <a:solidFill>
                <a:srgbClr val="5F6962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087491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E1717-AEDA-7FF9-D0D8-3015BDE6A2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059EADFC-A1B3-5883-A94F-1169D0746412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A9898DB-A777-F1E3-F8FC-188BBA5D9F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/>
              <a:t>Outcomes and institutionalisation</a:t>
            </a:r>
          </a:p>
        </p:txBody>
      </p:sp>
      <p:sp>
        <p:nvSpPr>
          <p:cNvPr id="4" name="LeftCol">
            <a:extLst>
              <a:ext uri="{FF2B5EF4-FFF2-40B4-BE49-F238E27FC236}">
                <a16:creationId xmlns:a16="http://schemas.microsoft.com/office/drawing/2014/main" id="{C3BBE07E-3018-5E3F-4945-22A464A40A88}"/>
              </a:ext>
            </a:extLst>
          </p:cNvPr>
          <p:cNvSpPr/>
          <p:nvPr/>
        </p:nvSpPr>
        <p:spPr>
          <a:xfrm>
            <a:off x="227271" y="1161639"/>
            <a:ext cx="2261509" cy="358528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ECBB7"/>
            </a:solidFill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LH">
            <a:extLst>
              <a:ext uri="{FF2B5EF4-FFF2-40B4-BE49-F238E27FC236}">
                <a16:creationId xmlns:a16="http://schemas.microsoft.com/office/drawing/2014/main" id="{C3E73E55-89CE-1869-A18F-92B1E71F2E5D}"/>
              </a:ext>
            </a:extLst>
          </p:cNvPr>
          <p:cNvSpPr txBox="1">
            <a:spLocks/>
          </p:cNvSpPr>
          <p:nvPr/>
        </p:nvSpPr>
        <p:spPr>
          <a:xfrm>
            <a:off x="336685" y="1341338"/>
            <a:ext cx="2042678" cy="2785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 defTabSz="342900">
              <a:defRPr/>
            </a:pPr>
            <a:r>
              <a:rPr lang="en-ZA" sz="1200" b="1" spc="45" dirty="0">
                <a:solidFill>
                  <a:srgbClr val="005B3E"/>
                </a:solidFill>
                <a:latin typeface="Calibri"/>
              </a:rPr>
              <a:t>BENEFITS</a:t>
            </a:r>
          </a:p>
        </p:txBody>
      </p:sp>
      <p:sp>
        <p:nvSpPr>
          <p:cNvPr id="7" name="Dot0">
            <a:extLst>
              <a:ext uri="{FF2B5EF4-FFF2-40B4-BE49-F238E27FC236}">
                <a16:creationId xmlns:a16="http://schemas.microsoft.com/office/drawing/2014/main" id="{0E1FE4C7-ABE2-EF03-ACB6-F2967030F123}"/>
              </a:ext>
            </a:extLst>
          </p:cNvPr>
          <p:cNvSpPr>
            <a:spLocks/>
          </p:cNvSpPr>
          <p:nvPr/>
        </p:nvSpPr>
        <p:spPr>
          <a:xfrm>
            <a:off x="429943" y="1772266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" name="T0">
            <a:extLst>
              <a:ext uri="{FF2B5EF4-FFF2-40B4-BE49-F238E27FC236}">
                <a16:creationId xmlns:a16="http://schemas.microsoft.com/office/drawing/2014/main" id="{36CE7BE9-D737-1573-A19D-E53E20087D61}"/>
              </a:ext>
            </a:extLst>
          </p:cNvPr>
          <p:cNvSpPr txBox="1"/>
          <p:nvPr/>
        </p:nvSpPr>
        <p:spPr>
          <a:xfrm>
            <a:off x="635684" y="1720831"/>
            <a:ext cx="1664383" cy="2017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00422E"/>
                </a:solidFill>
              </a:rPr>
              <a:t>Increased Community Engagement</a:t>
            </a:r>
          </a:p>
        </p:txBody>
      </p:sp>
      <p:sp>
        <p:nvSpPr>
          <p:cNvPr id="9" name="Dot1">
            <a:extLst>
              <a:ext uri="{FF2B5EF4-FFF2-40B4-BE49-F238E27FC236}">
                <a16:creationId xmlns:a16="http://schemas.microsoft.com/office/drawing/2014/main" id="{31985113-527F-0872-55D2-E8BF8EBE2086}"/>
              </a:ext>
            </a:extLst>
          </p:cNvPr>
          <p:cNvSpPr/>
          <p:nvPr/>
        </p:nvSpPr>
        <p:spPr>
          <a:xfrm>
            <a:off x="429943" y="2286616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T1">
            <a:extLst>
              <a:ext uri="{FF2B5EF4-FFF2-40B4-BE49-F238E27FC236}">
                <a16:creationId xmlns:a16="http://schemas.microsoft.com/office/drawing/2014/main" id="{60D9BA91-CFEC-6522-5FF5-B2B77B3B5072}"/>
              </a:ext>
            </a:extLst>
          </p:cNvPr>
          <p:cNvSpPr txBox="1"/>
          <p:nvPr/>
        </p:nvSpPr>
        <p:spPr>
          <a:xfrm>
            <a:off x="635684" y="2235181"/>
            <a:ext cx="1780445" cy="2017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00422E"/>
                </a:solidFill>
              </a:rPr>
              <a:t>Improved Accessibility &amp; Inclusivity</a:t>
            </a:r>
          </a:p>
        </p:txBody>
      </p:sp>
      <p:sp>
        <p:nvSpPr>
          <p:cNvPr id="11" name="Dot2">
            <a:extLst>
              <a:ext uri="{FF2B5EF4-FFF2-40B4-BE49-F238E27FC236}">
                <a16:creationId xmlns:a16="http://schemas.microsoft.com/office/drawing/2014/main" id="{C4212323-294E-35DE-1F3B-9A67ACC5CD5D}"/>
              </a:ext>
            </a:extLst>
          </p:cNvPr>
          <p:cNvSpPr/>
          <p:nvPr/>
        </p:nvSpPr>
        <p:spPr>
          <a:xfrm>
            <a:off x="429943" y="2800966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T2">
            <a:extLst>
              <a:ext uri="{FF2B5EF4-FFF2-40B4-BE49-F238E27FC236}">
                <a16:creationId xmlns:a16="http://schemas.microsoft.com/office/drawing/2014/main" id="{97EF8B31-BA0F-D6FA-E4A4-748AAB1BB740}"/>
              </a:ext>
            </a:extLst>
          </p:cNvPr>
          <p:cNvSpPr txBox="1"/>
          <p:nvPr/>
        </p:nvSpPr>
        <p:spPr>
          <a:xfrm>
            <a:off x="635684" y="2749531"/>
            <a:ext cx="1664383" cy="2017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00422E"/>
                </a:solidFill>
              </a:rPr>
              <a:t>Cost-Effective Public Participation</a:t>
            </a:r>
          </a:p>
        </p:txBody>
      </p:sp>
      <p:sp>
        <p:nvSpPr>
          <p:cNvPr id="13" name="RightCol">
            <a:extLst>
              <a:ext uri="{FF2B5EF4-FFF2-40B4-BE49-F238E27FC236}">
                <a16:creationId xmlns:a16="http://schemas.microsoft.com/office/drawing/2014/main" id="{4298CE62-7CD5-BBD6-794C-183774AECD88}"/>
              </a:ext>
            </a:extLst>
          </p:cNvPr>
          <p:cNvSpPr/>
          <p:nvPr/>
        </p:nvSpPr>
        <p:spPr>
          <a:xfrm>
            <a:off x="2643399" y="1161639"/>
            <a:ext cx="2261509" cy="3585289"/>
          </a:xfrm>
          <a:prstGeom prst="roundRect">
            <a:avLst/>
          </a:prstGeom>
          <a:solidFill>
            <a:srgbClr val="005B3E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4" name="RH">
            <a:extLst>
              <a:ext uri="{FF2B5EF4-FFF2-40B4-BE49-F238E27FC236}">
                <a16:creationId xmlns:a16="http://schemas.microsoft.com/office/drawing/2014/main" id="{F1013FAD-E6D9-7CB7-C919-E101CF9628CA}"/>
              </a:ext>
            </a:extLst>
          </p:cNvPr>
          <p:cNvSpPr txBox="1"/>
          <p:nvPr/>
        </p:nvSpPr>
        <p:spPr>
          <a:xfrm>
            <a:off x="2700997" y="1359283"/>
            <a:ext cx="2203911" cy="2742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 defTabSz="342900">
              <a:defRPr/>
            </a:pPr>
            <a:r>
              <a:rPr lang="en-ZA" sz="1200" b="1" spc="45" dirty="0">
                <a:solidFill>
                  <a:srgbClr val="F6B900"/>
                </a:solidFill>
                <a:latin typeface="Calibri"/>
              </a:rPr>
              <a:t>CHALLENGES</a:t>
            </a:r>
          </a:p>
        </p:txBody>
      </p:sp>
      <p:sp>
        <p:nvSpPr>
          <p:cNvPr id="15" name="Bar0">
            <a:extLst>
              <a:ext uri="{FF2B5EF4-FFF2-40B4-BE49-F238E27FC236}">
                <a16:creationId xmlns:a16="http://schemas.microsoft.com/office/drawing/2014/main" id="{E0C9B504-9D3A-1003-D9BD-F754C4757B0C}"/>
              </a:ext>
            </a:extLst>
          </p:cNvPr>
          <p:cNvSpPr/>
          <p:nvPr/>
        </p:nvSpPr>
        <p:spPr>
          <a:xfrm>
            <a:off x="2917719" y="1778861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L0">
            <a:extLst>
              <a:ext uri="{FF2B5EF4-FFF2-40B4-BE49-F238E27FC236}">
                <a16:creationId xmlns:a16="http://schemas.microsoft.com/office/drawing/2014/main" id="{8C0CA28D-9E79-0BA6-A923-65228AFBD165}"/>
              </a:ext>
            </a:extLst>
          </p:cNvPr>
          <p:cNvSpPr txBox="1"/>
          <p:nvPr/>
        </p:nvSpPr>
        <p:spPr>
          <a:xfrm>
            <a:off x="3123459" y="1738988"/>
            <a:ext cx="1701553" cy="25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FFFFFF"/>
                </a:solidFill>
              </a:rPr>
              <a:t>Delays Users reported</a:t>
            </a:r>
          </a:p>
        </p:txBody>
      </p:sp>
      <p:sp>
        <p:nvSpPr>
          <p:cNvPr id="17" name="Bar1">
            <a:extLst>
              <a:ext uri="{FF2B5EF4-FFF2-40B4-BE49-F238E27FC236}">
                <a16:creationId xmlns:a16="http://schemas.microsoft.com/office/drawing/2014/main" id="{C51ECF98-4AFC-4747-BD30-604459616426}"/>
              </a:ext>
            </a:extLst>
          </p:cNvPr>
          <p:cNvSpPr/>
          <p:nvPr/>
        </p:nvSpPr>
        <p:spPr>
          <a:xfrm>
            <a:off x="2917719" y="2156051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L1">
            <a:extLst>
              <a:ext uri="{FF2B5EF4-FFF2-40B4-BE49-F238E27FC236}">
                <a16:creationId xmlns:a16="http://schemas.microsoft.com/office/drawing/2014/main" id="{BC8DB938-4230-CA6E-0565-B2C48A0DCA8D}"/>
              </a:ext>
            </a:extLst>
          </p:cNvPr>
          <p:cNvSpPr txBox="1"/>
          <p:nvPr/>
        </p:nvSpPr>
        <p:spPr>
          <a:xfrm>
            <a:off x="3123460" y="2121761"/>
            <a:ext cx="1510439" cy="25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FFFFFF"/>
                </a:solidFill>
              </a:rPr>
              <a:t>Cybersecurity and Privacy Concerns</a:t>
            </a:r>
          </a:p>
        </p:txBody>
      </p:sp>
      <p:sp>
        <p:nvSpPr>
          <p:cNvPr id="27" name="Bar2">
            <a:extLst>
              <a:ext uri="{FF2B5EF4-FFF2-40B4-BE49-F238E27FC236}">
                <a16:creationId xmlns:a16="http://schemas.microsoft.com/office/drawing/2014/main" id="{0A2F7086-BFCF-B857-7161-3B148F1F3A89}"/>
              </a:ext>
            </a:extLst>
          </p:cNvPr>
          <p:cNvSpPr/>
          <p:nvPr/>
        </p:nvSpPr>
        <p:spPr>
          <a:xfrm>
            <a:off x="2917719" y="2712602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L2">
            <a:extLst>
              <a:ext uri="{FF2B5EF4-FFF2-40B4-BE49-F238E27FC236}">
                <a16:creationId xmlns:a16="http://schemas.microsoft.com/office/drawing/2014/main" id="{7D7F697C-117D-5A3D-0EAE-3C9443B2CFC1}"/>
              </a:ext>
            </a:extLst>
          </p:cNvPr>
          <p:cNvSpPr txBox="1"/>
          <p:nvPr/>
        </p:nvSpPr>
        <p:spPr>
          <a:xfrm>
            <a:off x="3123460" y="2678312"/>
            <a:ext cx="1510439" cy="25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FFFFFF"/>
                </a:solidFill>
              </a:rPr>
              <a:t>Limited Internet Access</a:t>
            </a:r>
          </a:p>
        </p:txBody>
      </p:sp>
      <p:sp>
        <p:nvSpPr>
          <p:cNvPr id="30" name="Bar3">
            <a:extLst>
              <a:ext uri="{FF2B5EF4-FFF2-40B4-BE49-F238E27FC236}">
                <a16:creationId xmlns:a16="http://schemas.microsoft.com/office/drawing/2014/main" id="{C63F5D74-34B3-3D69-9E62-B7AA7C03F412}"/>
              </a:ext>
            </a:extLst>
          </p:cNvPr>
          <p:cNvSpPr/>
          <p:nvPr/>
        </p:nvSpPr>
        <p:spPr>
          <a:xfrm>
            <a:off x="2917719" y="3260049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1" name="L3">
            <a:extLst>
              <a:ext uri="{FF2B5EF4-FFF2-40B4-BE49-F238E27FC236}">
                <a16:creationId xmlns:a16="http://schemas.microsoft.com/office/drawing/2014/main" id="{C69AF6E2-C7C3-3543-2087-028FD769EA33}"/>
              </a:ext>
            </a:extLst>
          </p:cNvPr>
          <p:cNvSpPr txBox="1"/>
          <p:nvPr/>
        </p:nvSpPr>
        <p:spPr>
          <a:xfrm>
            <a:off x="3123460" y="3234267"/>
            <a:ext cx="1510439" cy="25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FFFFFF"/>
                </a:solidFill>
              </a:rPr>
              <a:t>Digital Literacy Gaps</a:t>
            </a:r>
          </a:p>
        </p:txBody>
      </p:sp>
      <p:sp>
        <p:nvSpPr>
          <p:cNvPr id="32" name="LeftCol">
            <a:extLst>
              <a:ext uri="{FF2B5EF4-FFF2-40B4-BE49-F238E27FC236}">
                <a16:creationId xmlns:a16="http://schemas.microsoft.com/office/drawing/2014/main" id="{EF95ABE6-716B-6F03-4D00-757686B7A130}"/>
              </a:ext>
            </a:extLst>
          </p:cNvPr>
          <p:cNvSpPr/>
          <p:nvPr/>
        </p:nvSpPr>
        <p:spPr>
          <a:xfrm>
            <a:off x="5069500" y="1161639"/>
            <a:ext cx="3847230" cy="3585289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BECBB7"/>
            </a:solidFill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3" name="LH">
            <a:extLst>
              <a:ext uri="{FF2B5EF4-FFF2-40B4-BE49-F238E27FC236}">
                <a16:creationId xmlns:a16="http://schemas.microsoft.com/office/drawing/2014/main" id="{13020E1C-B048-03BC-9592-8431F2382E52}"/>
              </a:ext>
            </a:extLst>
          </p:cNvPr>
          <p:cNvSpPr txBox="1">
            <a:spLocks/>
          </p:cNvSpPr>
          <p:nvPr/>
        </p:nvSpPr>
        <p:spPr>
          <a:xfrm>
            <a:off x="5597018" y="1354982"/>
            <a:ext cx="2487344" cy="278544"/>
          </a:xfrm>
          <a:prstGeom prst="rect">
            <a:avLst/>
          </a:prstGeom>
          <a:noFill/>
        </p:spPr>
        <p:txBody>
          <a:bodyPr wrap="square" lIns="0" tIns="0" rIns="0" bIns="0" anchor="t">
            <a:normAutofit/>
          </a:bodyPr>
          <a:lstStyle/>
          <a:p>
            <a:pPr algn="ctr" defTabSz="342900">
              <a:defRPr/>
            </a:pPr>
            <a:r>
              <a:rPr lang="en-ZA" sz="1200" b="1" spc="45" dirty="0">
                <a:solidFill>
                  <a:srgbClr val="005B3E"/>
                </a:solidFill>
                <a:latin typeface="Calibri"/>
              </a:rPr>
              <a:t>INSTITUTIONALISATION</a:t>
            </a:r>
          </a:p>
        </p:txBody>
      </p:sp>
      <p:sp>
        <p:nvSpPr>
          <p:cNvPr id="34" name="Dot0">
            <a:extLst>
              <a:ext uri="{FF2B5EF4-FFF2-40B4-BE49-F238E27FC236}">
                <a16:creationId xmlns:a16="http://schemas.microsoft.com/office/drawing/2014/main" id="{938E684C-76AB-F24D-F587-AB4563464C3B}"/>
              </a:ext>
            </a:extLst>
          </p:cNvPr>
          <p:cNvSpPr>
            <a:spLocks/>
          </p:cNvSpPr>
          <p:nvPr/>
        </p:nvSpPr>
        <p:spPr>
          <a:xfrm>
            <a:off x="5297787" y="1730062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5" name="T0">
            <a:extLst>
              <a:ext uri="{FF2B5EF4-FFF2-40B4-BE49-F238E27FC236}">
                <a16:creationId xmlns:a16="http://schemas.microsoft.com/office/drawing/2014/main" id="{CB945AA8-8B02-1741-4D77-0511D16029C9}"/>
              </a:ext>
            </a:extLst>
          </p:cNvPr>
          <p:cNvSpPr txBox="1"/>
          <p:nvPr/>
        </p:nvSpPr>
        <p:spPr>
          <a:xfrm>
            <a:off x="5486401" y="1678627"/>
            <a:ext cx="3281288" cy="23606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b="1" dirty="0">
                <a:solidFill>
                  <a:srgbClr val="00422E"/>
                </a:solidFill>
              </a:rPr>
              <a:t>Policy Framework: </a:t>
            </a:r>
            <a:r>
              <a:rPr lang="en-ZA" sz="1350" dirty="0">
                <a:solidFill>
                  <a:srgbClr val="00422E"/>
                </a:solidFill>
              </a:rPr>
              <a:t>e-participation policy aligned to MSA and IDP guidelines</a:t>
            </a:r>
          </a:p>
        </p:txBody>
      </p:sp>
      <p:sp>
        <p:nvSpPr>
          <p:cNvPr id="36" name="Dot2">
            <a:extLst>
              <a:ext uri="{FF2B5EF4-FFF2-40B4-BE49-F238E27FC236}">
                <a16:creationId xmlns:a16="http://schemas.microsoft.com/office/drawing/2014/main" id="{EE9A851F-0DEC-226C-E974-BD0630F085EF}"/>
              </a:ext>
            </a:extLst>
          </p:cNvPr>
          <p:cNvSpPr/>
          <p:nvPr/>
        </p:nvSpPr>
        <p:spPr>
          <a:xfrm>
            <a:off x="429943" y="3366751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7" name="T2">
            <a:extLst>
              <a:ext uri="{FF2B5EF4-FFF2-40B4-BE49-F238E27FC236}">
                <a16:creationId xmlns:a16="http://schemas.microsoft.com/office/drawing/2014/main" id="{21DD8634-B35B-C9CE-B140-BC1CD2BE3180}"/>
              </a:ext>
            </a:extLst>
          </p:cNvPr>
          <p:cNvSpPr txBox="1"/>
          <p:nvPr/>
        </p:nvSpPr>
        <p:spPr>
          <a:xfrm>
            <a:off x="635684" y="3315316"/>
            <a:ext cx="1664383" cy="2017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00422E"/>
                </a:solidFill>
              </a:rPr>
              <a:t>Real-Time Feedback and Data Collection</a:t>
            </a:r>
          </a:p>
        </p:txBody>
      </p:sp>
      <p:sp>
        <p:nvSpPr>
          <p:cNvPr id="38" name="Bar3">
            <a:extLst>
              <a:ext uri="{FF2B5EF4-FFF2-40B4-BE49-F238E27FC236}">
                <a16:creationId xmlns:a16="http://schemas.microsoft.com/office/drawing/2014/main" id="{0AFAEC46-D9F0-99A0-DA06-9F2E592B1126}"/>
              </a:ext>
            </a:extLst>
          </p:cNvPr>
          <p:cNvSpPr/>
          <p:nvPr/>
        </p:nvSpPr>
        <p:spPr>
          <a:xfrm>
            <a:off x="2917719" y="3685812"/>
            <a:ext cx="41148" cy="137160"/>
          </a:xfrm>
          <a:prstGeom prst="rect">
            <a:avLst/>
          </a:prstGeom>
          <a:solidFill>
            <a:srgbClr val="F6B900"/>
          </a:solidFill>
          <a:ln>
            <a:noFill/>
          </a:ln>
        </p:spPr>
        <p:txBody>
          <a:bodyPr/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9" name="L3">
            <a:extLst>
              <a:ext uri="{FF2B5EF4-FFF2-40B4-BE49-F238E27FC236}">
                <a16:creationId xmlns:a16="http://schemas.microsoft.com/office/drawing/2014/main" id="{9C95DDFF-3990-7A00-6EF9-68A58E29E9F1}"/>
              </a:ext>
            </a:extLst>
          </p:cNvPr>
          <p:cNvSpPr txBox="1"/>
          <p:nvPr/>
        </p:nvSpPr>
        <p:spPr>
          <a:xfrm>
            <a:off x="3123460" y="3651522"/>
            <a:ext cx="1510439" cy="255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FFFFFF"/>
                </a:solidFill>
              </a:rPr>
              <a:t>Phase 1 not Interactive or Supporting Feedback</a:t>
            </a:r>
          </a:p>
        </p:txBody>
      </p:sp>
      <p:sp>
        <p:nvSpPr>
          <p:cNvPr id="40" name="Dot0">
            <a:extLst>
              <a:ext uri="{FF2B5EF4-FFF2-40B4-BE49-F238E27FC236}">
                <a16:creationId xmlns:a16="http://schemas.microsoft.com/office/drawing/2014/main" id="{9F63526F-9553-BC11-11C9-88C34690CDDD}"/>
              </a:ext>
            </a:extLst>
          </p:cNvPr>
          <p:cNvSpPr>
            <a:spLocks/>
          </p:cNvSpPr>
          <p:nvPr/>
        </p:nvSpPr>
        <p:spPr>
          <a:xfrm>
            <a:off x="5297787" y="2242910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1" name="T0">
            <a:extLst>
              <a:ext uri="{FF2B5EF4-FFF2-40B4-BE49-F238E27FC236}">
                <a16:creationId xmlns:a16="http://schemas.microsoft.com/office/drawing/2014/main" id="{185BF410-88AD-442E-4334-25EEE3A3F44B}"/>
              </a:ext>
            </a:extLst>
          </p:cNvPr>
          <p:cNvSpPr txBox="1"/>
          <p:nvPr/>
        </p:nvSpPr>
        <p:spPr>
          <a:xfrm>
            <a:off x="5486401" y="2191476"/>
            <a:ext cx="3281288" cy="23606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b="1" dirty="0">
                <a:solidFill>
                  <a:srgbClr val="00422E"/>
                </a:solidFill>
              </a:rPr>
              <a:t>Resources: </a:t>
            </a:r>
            <a:r>
              <a:rPr lang="en-ZA" sz="1350" dirty="0">
                <a:solidFill>
                  <a:srgbClr val="00422E"/>
                </a:solidFill>
              </a:rPr>
              <a:t>budget for digital tools, trained staff</a:t>
            </a:r>
          </a:p>
        </p:txBody>
      </p:sp>
      <p:sp>
        <p:nvSpPr>
          <p:cNvPr id="42" name="Dot0">
            <a:extLst>
              <a:ext uri="{FF2B5EF4-FFF2-40B4-BE49-F238E27FC236}">
                <a16:creationId xmlns:a16="http://schemas.microsoft.com/office/drawing/2014/main" id="{5CB4D837-9245-F074-E0A4-243681980868}"/>
              </a:ext>
            </a:extLst>
          </p:cNvPr>
          <p:cNvSpPr>
            <a:spLocks/>
          </p:cNvSpPr>
          <p:nvPr/>
        </p:nvSpPr>
        <p:spPr>
          <a:xfrm>
            <a:off x="5297787" y="2729087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3" name="T0">
            <a:extLst>
              <a:ext uri="{FF2B5EF4-FFF2-40B4-BE49-F238E27FC236}">
                <a16:creationId xmlns:a16="http://schemas.microsoft.com/office/drawing/2014/main" id="{8C732240-7455-B630-9898-72EFCA363833}"/>
              </a:ext>
            </a:extLst>
          </p:cNvPr>
          <p:cNvSpPr txBox="1"/>
          <p:nvPr/>
        </p:nvSpPr>
        <p:spPr>
          <a:xfrm>
            <a:off x="5486401" y="2677653"/>
            <a:ext cx="3281288" cy="23606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b="1" dirty="0">
                <a:solidFill>
                  <a:srgbClr val="00422E"/>
                </a:solidFill>
              </a:rPr>
              <a:t>Capacity Building: </a:t>
            </a:r>
            <a:r>
              <a:rPr lang="en-ZA" sz="1350" dirty="0">
                <a:solidFill>
                  <a:srgbClr val="00422E"/>
                </a:solidFill>
              </a:rPr>
              <a:t>councillors, ward committees, officials and residents </a:t>
            </a:r>
          </a:p>
        </p:txBody>
      </p:sp>
      <p:sp>
        <p:nvSpPr>
          <p:cNvPr id="44" name="Dot0">
            <a:extLst>
              <a:ext uri="{FF2B5EF4-FFF2-40B4-BE49-F238E27FC236}">
                <a16:creationId xmlns:a16="http://schemas.microsoft.com/office/drawing/2014/main" id="{87079A9C-8262-45A3-E7BA-9396AB632F2F}"/>
              </a:ext>
            </a:extLst>
          </p:cNvPr>
          <p:cNvSpPr>
            <a:spLocks/>
          </p:cNvSpPr>
          <p:nvPr/>
        </p:nvSpPr>
        <p:spPr>
          <a:xfrm>
            <a:off x="5297787" y="3934394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5" name="T0">
            <a:extLst>
              <a:ext uri="{FF2B5EF4-FFF2-40B4-BE49-F238E27FC236}">
                <a16:creationId xmlns:a16="http://schemas.microsoft.com/office/drawing/2014/main" id="{83AB451A-F1BE-F86F-52D4-E7A4326F6CC0}"/>
              </a:ext>
            </a:extLst>
          </p:cNvPr>
          <p:cNvSpPr txBox="1"/>
          <p:nvPr/>
        </p:nvSpPr>
        <p:spPr>
          <a:xfrm>
            <a:off x="5486401" y="3840755"/>
            <a:ext cx="3281288" cy="49561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b="1" dirty="0">
                <a:solidFill>
                  <a:srgbClr val="00422E"/>
                </a:solidFill>
              </a:rPr>
              <a:t>Integration: </a:t>
            </a:r>
            <a:r>
              <a:rPr lang="en-ZA" sz="1350" dirty="0">
                <a:solidFill>
                  <a:srgbClr val="00422E"/>
                </a:solidFill>
              </a:rPr>
              <a:t>strengthen</a:t>
            </a:r>
            <a:r>
              <a:rPr lang="en-ZA" sz="1350" b="1" dirty="0">
                <a:solidFill>
                  <a:srgbClr val="00422E"/>
                </a:solidFill>
              </a:rPr>
              <a:t> </a:t>
            </a:r>
            <a:r>
              <a:rPr lang="en-ZA" sz="1350" dirty="0">
                <a:solidFill>
                  <a:srgbClr val="00422E"/>
                </a:solidFill>
              </a:rPr>
              <a:t>link from (e-)participation to IDP/Budget processes</a:t>
            </a:r>
          </a:p>
        </p:txBody>
      </p:sp>
      <p:sp>
        <p:nvSpPr>
          <p:cNvPr id="46" name="Dot0">
            <a:extLst>
              <a:ext uri="{FF2B5EF4-FFF2-40B4-BE49-F238E27FC236}">
                <a16:creationId xmlns:a16="http://schemas.microsoft.com/office/drawing/2014/main" id="{11438194-DD8F-C573-2C10-B4F247E7F493}"/>
              </a:ext>
            </a:extLst>
          </p:cNvPr>
          <p:cNvSpPr>
            <a:spLocks/>
          </p:cNvSpPr>
          <p:nvPr/>
        </p:nvSpPr>
        <p:spPr>
          <a:xfrm>
            <a:off x="5297787" y="3194175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lang="en-ZA"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7" name="T0">
            <a:extLst>
              <a:ext uri="{FF2B5EF4-FFF2-40B4-BE49-F238E27FC236}">
                <a16:creationId xmlns:a16="http://schemas.microsoft.com/office/drawing/2014/main" id="{CF7B06CF-6989-CAA3-2C8D-D19E833E7A73}"/>
              </a:ext>
            </a:extLst>
          </p:cNvPr>
          <p:cNvSpPr txBox="1"/>
          <p:nvPr/>
        </p:nvSpPr>
        <p:spPr>
          <a:xfrm>
            <a:off x="5486401" y="3142741"/>
            <a:ext cx="3281288" cy="236063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b="1" dirty="0">
                <a:solidFill>
                  <a:srgbClr val="00422E"/>
                </a:solidFill>
              </a:rPr>
              <a:t>Executive &amp; Political Support: </a:t>
            </a:r>
            <a:r>
              <a:rPr lang="en-ZA" sz="1350" dirty="0">
                <a:solidFill>
                  <a:srgbClr val="00422E"/>
                </a:solidFill>
              </a:rPr>
              <a:t>regular reporting to Council on progress, political champions to advocate for tool use</a:t>
            </a:r>
          </a:p>
        </p:txBody>
      </p:sp>
      <p:sp>
        <p:nvSpPr>
          <p:cNvPr id="48" name="Dot2">
            <a:extLst>
              <a:ext uri="{FF2B5EF4-FFF2-40B4-BE49-F238E27FC236}">
                <a16:creationId xmlns:a16="http://schemas.microsoft.com/office/drawing/2014/main" id="{B66F5CAE-C38D-C334-2358-6E1B78AB3FF1}"/>
              </a:ext>
            </a:extLst>
          </p:cNvPr>
          <p:cNvSpPr/>
          <p:nvPr/>
        </p:nvSpPr>
        <p:spPr>
          <a:xfrm>
            <a:off x="429943" y="3936428"/>
            <a:ext cx="51120" cy="82296"/>
          </a:xfrm>
          <a:prstGeom prst="ellipse">
            <a:avLst/>
          </a:prstGeom>
          <a:solidFill>
            <a:srgbClr val="F6B900"/>
          </a:solidFill>
          <a:ln>
            <a:noFill/>
          </a:ln>
        </p:spPr>
        <p:txBody>
          <a:bodyPr>
            <a:noAutofit/>
          </a:bodyPr>
          <a:lstStyle/>
          <a:p>
            <a:pPr defTabSz="342900">
              <a:defRPr/>
            </a:pPr>
            <a:endParaRPr sz="135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" name="T2">
            <a:extLst>
              <a:ext uri="{FF2B5EF4-FFF2-40B4-BE49-F238E27FC236}">
                <a16:creationId xmlns:a16="http://schemas.microsoft.com/office/drawing/2014/main" id="{F7B09DC5-0041-838B-71A2-5305E97EE15D}"/>
              </a:ext>
            </a:extLst>
          </p:cNvPr>
          <p:cNvSpPr txBox="1"/>
          <p:nvPr/>
        </p:nvSpPr>
        <p:spPr>
          <a:xfrm>
            <a:off x="635684" y="3884993"/>
            <a:ext cx="1664383" cy="201715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lvl="0">
              <a:defRPr/>
            </a:pPr>
            <a:r>
              <a:rPr lang="en-ZA" sz="1350" dirty="0">
                <a:solidFill>
                  <a:srgbClr val="00422E"/>
                </a:solidFill>
              </a:rPr>
              <a:t>Phase 2 Transparency and Interaction</a:t>
            </a:r>
          </a:p>
        </p:txBody>
      </p:sp>
    </p:spTree>
    <p:extLst>
      <p:ext uri="{BB962C8B-B14F-4D97-AF65-F5344CB8AC3E}">
        <p14:creationId xmlns:p14="http://schemas.microsoft.com/office/powerpoint/2010/main" val="38031822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D45904-35C7-0254-A2CA-753149667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747B045A-FE42-8129-E1FE-6D3440FFC9AE}"/>
              </a:ext>
            </a:extLst>
          </p:cNvPr>
          <p:cNvSpPr/>
          <p:nvPr/>
        </p:nvSpPr>
        <p:spPr>
          <a:xfrm>
            <a:off x="0" y="4092437"/>
            <a:ext cx="9144000" cy="10510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BB1F2423-EC55-C74F-2B85-3B746B611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400"/>
              <a:t>Way forward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613E9660-7195-3EF8-8E79-693C29ABF295}"/>
              </a:ext>
            </a:extLst>
          </p:cNvPr>
          <p:cNvSpPr/>
          <p:nvPr/>
        </p:nvSpPr>
        <p:spPr>
          <a:xfrm>
            <a:off x="502920" y="1203017"/>
            <a:ext cx="4011930" cy="2521405"/>
          </a:xfrm>
          <a:prstGeom prst="roundRect">
            <a:avLst/>
          </a:prstGeom>
          <a:solidFill>
            <a:srgbClr val="E5F0E8"/>
          </a:solidFill>
          <a:ln w="12700">
            <a:solidFill>
              <a:srgbClr val="E5F0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3D98FA-C27C-5932-1C3F-DCEE4CC74153}"/>
              </a:ext>
            </a:extLst>
          </p:cNvPr>
          <p:cNvSpPr txBox="1"/>
          <p:nvPr/>
        </p:nvSpPr>
        <p:spPr>
          <a:xfrm>
            <a:off x="698870" y="1418529"/>
            <a:ext cx="3394710" cy="26314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50" b="1" dirty="0">
                <a:solidFill>
                  <a:srgbClr val="3E8558"/>
                </a:solidFill>
                <a:latin typeface="Aptos"/>
              </a:rPr>
              <a:t>Short-term priorities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9E8AB1-897F-57EF-EA90-D4B8A7A50FB4}"/>
              </a:ext>
            </a:extLst>
          </p:cNvPr>
          <p:cNvSpPr txBox="1"/>
          <p:nvPr/>
        </p:nvSpPr>
        <p:spPr>
          <a:xfrm>
            <a:off x="710293" y="1900249"/>
            <a:ext cx="3463290" cy="1649682"/>
          </a:xfrm>
          <a:prstGeom prst="rect">
            <a:avLst/>
          </a:prstGeom>
          <a:noFill/>
        </p:spPr>
        <p:txBody>
          <a:bodyPr wrap="square" lIns="34290" tIns="20574" rIns="34290" bIns="20574">
            <a:spAutoFit/>
          </a:bodyPr>
          <a:lstStyle/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Strengthen awareness campaigns in low-participation wards</a:t>
            </a: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Expand assisted digital participation points</a:t>
            </a: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350" dirty="0">
                <a:solidFill>
                  <a:srgbClr val="1F3128"/>
                </a:solidFill>
                <a:latin typeface="Aptos"/>
              </a:rPr>
              <a:t>Address</a:t>
            </a:r>
            <a:r>
              <a:rPr sz="1350" dirty="0">
                <a:solidFill>
                  <a:srgbClr val="1F3128"/>
                </a:solidFill>
                <a:latin typeface="Aptos"/>
              </a:rPr>
              <a:t> citizen feedback </a:t>
            </a:r>
            <a:r>
              <a:rPr lang="en-ZA" sz="1350" dirty="0">
                <a:solidFill>
                  <a:srgbClr val="1F3128"/>
                </a:solidFill>
                <a:latin typeface="Aptos"/>
              </a:rPr>
              <a:t>gaps</a:t>
            </a:r>
            <a:endParaRPr sz="1350" dirty="0">
              <a:solidFill>
                <a:srgbClr val="1F3128"/>
              </a:solidFill>
              <a:latin typeface="Aptos"/>
            </a:endParaRP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Monitor participation through a dashboard</a:t>
            </a:r>
            <a:endParaRPr lang="en-US" sz="1350" dirty="0">
              <a:solidFill>
                <a:srgbClr val="1F3128"/>
              </a:solidFill>
              <a:latin typeface="Aptos"/>
            </a:endParaRP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ZA" sz="1350" dirty="0">
                <a:solidFill>
                  <a:srgbClr val="1F3128"/>
                </a:solidFill>
                <a:latin typeface="Aptos"/>
              </a:rPr>
              <a:t>Test integration of digital tool with ABCD workshops</a:t>
            </a:r>
            <a:endParaRPr sz="1350" dirty="0">
              <a:solidFill>
                <a:srgbClr val="1F3128"/>
              </a:solidFill>
              <a:latin typeface="Aptos"/>
            </a:endParaRP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F5430C2B-0515-0069-A9E4-75DE9A36DFFF}"/>
              </a:ext>
            </a:extLst>
          </p:cNvPr>
          <p:cNvSpPr/>
          <p:nvPr/>
        </p:nvSpPr>
        <p:spPr>
          <a:xfrm>
            <a:off x="4710799" y="1190494"/>
            <a:ext cx="3878845" cy="2533928"/>
          </a:xfrm>
          <a:prstGeom prst="roundRect">
            <a:avLst/>
          </a:prstGeom>
          <a:solidFill>
            <a:srgbClr val="FCF5D8"/>
          </a:solidFill>
          <a:ln w="12700">
            <a:solidFill>
              <a:srgbClr val="FCF5D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1B805DB-29E6-FFD4-A35C-6EA32F90DCAF}"/>
              </a:ext>
            </a:extLst>
          </p:cNvPr>
          <p:cNvSpPr txBox="1"/>
          <p:nvPr/>
        </p:nvSpPr>
        <p:spPr>
          <a:xfrm>
            <a:off x="4908761" y="1409387"/>
            <a:ext cx="3394710" cy="26314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50" b="1" dirty="0">
                <a:solidFill>
                  <a:srgbClr val="8F6526"/>
                </a:solidFill>
                <a:latin typeface="Aptos"/>
              </a:rPr>
              <a:t>Strategic priorities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54FDCDC-7DA2-3DCC-7F6D-B01E02FDDB6B}"/>
              </a:ext>
            </a:extLst>
          </p:cNvPr>
          <p:cNvSpPr txBox="1"/>
          <p:nvPr/>
        </p:nvSpPr>
        <p:spPr>
          <a:xfrm>
            <a:off x="4828759" y="1808344"/>
            <a:ext cx="3463290" cy="1611210"/>
          </a:xfrm>
          <a:prstGeom prst="rect">
            <a:avLst/>
          </a:prstGeom>
          <a:noFill/>
        </p:spPr>
        <p:txBody>
          <a:bodyPr wrap="square" lIns="34290" tIns="20574" rIns="34290" bIns="20574">
            <a:spAutoFit/>
          </a:bodyPr>
          <a:lstStyle/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Implement the August 2026 DSTI–Mogale City MoU</a:t>
            </a: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Scale the </a:t>
            </a:r>
            <a:r>
              <a:rPr sz="1350" dirty="0" err="1">
                <a:solidFill>
                  <a:srgbClr val="1F3128"/>
                </a:solidFill>
                <a:latin typeface="Aptos"/>
              </a:rPr>
              <a:t>programme</a:t>
            </a:r>
            <a:r>
              <a:rPr sz="1350" dirty="0">
                <a:solidFill>
                  <a:srgbClr val="1F3128"/>
                </a:solidFill>
                <a:latin typeface="Aptos"/>
              </a:rPr>
              <a:t> across all wards</a:t>
            </a: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Institutionali</a:t>
            </a:r>
            <a:r>
              <a:rPr lang="en-US" sz="1350" dirty="0">
                <a:solidFill>
                  <a:srgbClr val="1F3128"/>
                </a:solidFill>
                <a:latin typeface="Aptos"/>
              </a:rPr>
              <a:t>s</a:t>
            </a:r>
            <a:r>
              <a:rPr sz="1350" dirty="0">
                <a:solidFill>
                  <a:srgbClr val="1F3128"/>
                </a:solidFill>
                <a:latin typeface="Aptos"/>
              </a:rPr>
              <a:t>e e-participation within IDP and service-delivery processes</a:t>
            </a:r>
          </a:p>
          <a:p>
            <a:pPr marL="214313" indent="-214313"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sz="1350" dirty="0">
                <a:solidFill>
                  <a:srgbClr val="1F3128"/>
                </a:solidFill>
                <a:latin typeface="Aptos"/>
              </a:rPr>
              <a:t>Strengthen partnerships with HSRC, DSTI and stakeholders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1496ABF0-8E3C-78CE-C369-A5F719CFDEBA}"/>
              </a:ext>
            </a:extLst>
          </p:cNvPr>
          <p:cNvSpPr/>
          <p:nvPr/>
        </p:nvSpPr>
        <p:spPr>
          <a:xfrm>
            <a:off x="565785" y="3903223"/>
            <a:ext cx="8126730" cy="822960"/>
          </a:xfrm>
          <a:prstGeom prst="roundRect">
            <a:avLst/>
          </a:prstGeom>
          <a:solidFill>
            <a:srgbClr val="E5F0E8"/>
          </a:solidFill>
          <a:ln w="19050">
            <a:solidFill>
              <a:srgbClr val="3E855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0342E24-8B0B-CFB2-5E3E-5AB7019F90B7}"/>
              </a:ext>
            </a:extLst>
          </p:cNvPr>
          <p:cNvSpPr txBox="1"/>
          <p:nvPr/>
        </p:nvSpPr>
        <p:spPr>
          <a:xfrm>
            <a:off x="748665" y="4031360"/>
            <a:ext cx="7749540" cy="60939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dirty="0">
                <a:latin typeface="Aptos"/>
              </a:rPr>
              <a:t>Conclusion: </a:t>
            </a:r>
            <a:r>
              <a:rPr lang="en-US" dirty="0">
                <a:latin typeface="Aptos"/>
              </a:rPr>
              <a:t>e-P</a:t>
            </a:r>
            <a:r>
              <a:rPr dirty="0">
                <a:latin typeface="Aptos"/>
              </a:rPr>
              <a:t>articipation is moving from a pilot initiative to a practical, institutional mechanism for stronger public engagement</a:t>
            </a:r>
          </a:p>
        </p:txBody>
      </p:sp>
    </p:spTree>
    <p:extLst>
      <p:ext uri="{BB962C8B-B14F-4D97-AF65-F5344CB8AC3E}">
        <p14:creationId xmlns:p14="http://schemas.microsoft.com/office/powerpoint/2010/main" val="33638126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1083F4-FF9B-03CE-68DB-A4736580CF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0BDA37C-34CB-4BC1-DDDF-1959BD83B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2" name="Picture 1" descr="mogale_city_logo.png">
            <a:extLst>
              <a:ext uri="{FF2B5EF4-FFF2-40B4-BE49-F238E27FC236}">
                <a16:creationId xmlns:a16="http://schemas.microsoft.com/office/drawing/2014/main" id="{5FA95842-3EDE-C888-9454-209AE7AC026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6852" t="23866" r="25733" b="27915"/>
          <a:stretch>
            <a:fillRect/>
          </a:stretch>
        </p:blipFill>
        <p:spPr>
          <a:xfrm>
            <a:off x="3665032" y="4464919"/>
            <a:ext cx="1511267" cy="66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426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2C1AEF109C3354A817D76A8CC3428CD" ma:contentTypeVersion="12" ma:contentTypeDescription="Create a new document." ma:contentTypeScope="" ma:versionID="7b2c40c673cbf86d43dde92c95613b59">
  <xsd:schema xmlns:xsd="http://www.w3.org/2001/XMLSchema" xmlns:xs="http://www.w3.org/2001/XMLSchema" xmlns:p="http://schemas.microsoft.com/office/2006/metadata/properties" xmlns:ns2="92f30dca-74e2-4635-8ee7-6437d17c4fbc" xmlns:ns3="ab863465-48df-474f-8dd8-0ed7afc55286" targetNamespace="http://schemas.microsoft.com/office/2006/metadata/properties" ma:root="true" ma:fieldsID="dd07b2f3192ab5fa3d502840a4d2dfcb" ns2:_="" ns3:_="">
    <xsd:import namespace="92f30dca-74e2-4635-8ee7-6437d17c4fbc"/>
    <xsd:import namespace="ab863465-48df-474f-8dd8-0ed7afc552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f30dca-74e2-4635-8ee7-6437d17c4fb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9a39a6f7-3414-405c-a41a-14b749708da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863465-48df-474f-8dd8-0ed7afc55286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fa3cb1f8-bf4a-4694-b8a3-0a9b37fae60f}" ma:internalName="TaxCatchAll" ma:showField="CatchAllData" ma:web="ab863465-48df-474f-8dd8-0ed7afc552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2f30dca-74e2-4635-8ee7-6437d17c4fbc">
      <Terms xmlns="http://schemas.microsoft.com/office/infopath/2007/PartnerControls"/>
    </lcf76f155ced4ddcb4097134ff3c332f>
    <TaxCatchAll xmlns="ab863465-48df-474f-8dd8-0ed7afc55286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D2CD95E-B85A-42F4-BE83-960EAB3975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f30dca-74e2-4635-8ee7-6437d17c4fbc"/>
    <ds:schemaRef ds:uri="ab863465-48df-474f-8dd8-0ed7afc552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6048267-C679-4172-A5FD-F61B00C1DDE8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purl.org/dc/terms/"/>
    <ds:schemaRef ds:uri="92f30dca-74e2-4635-8ee7-6437d17c4fbc"/>
    <ds:schemaRef ds:uri="ab863465-48df-474f-8dd8-0ed7afc55286"/>
    <ds:schemaRef ds:uri="http://schemas.microsoft.com/office/infopath/2007/PartnerControl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1E28425-723D-425F-AF5A-0C94E2C9800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</TotalTime>
  <Words>569</Words>
  <Application>Microsoft Office PowerPoint</Application>
  <PresentationFormat>On-screen Show (16:9)</PresentationFormat>
  <Paragraphs>82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Arial</vt:lpstr>
      <vt:lpstr>Calibri</vt:lpstr>
      <vt:lpstr>Office Theme</vt:lpstr>
      <vt:lpstr>PowerPoint Presentation</vt:lpstr>
      <vt:lpstr>How Mogale City Engaged Before</vt:lpstr>
      <vt:lpstr>Moving Towards Integrated Participation Cycle</vt:lpstr>
      <vt:lpstr>Pilot Phase 1: Enhance Outreach | 2025-2026</vt:lpstr>
      <vt:lpstr>Pilot Phase 2: Test Custom Tool for ABCD | 2026 on</vt:lpstr>
      <vt:lpstr>Outcomes and institutionalisation</vt:lpstr>
      <vt:lpstr>Way forward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Ilze Visagie</dc:creator>
  <cp:lastModifiedBy>Sanah Madikwe</cp:lastModifiedBy>
  <cp:revision>7</cp:revision>
  <dcterms:created xsi:type="dcterms:W3CDTF">2026-07-23T10:01:49Z</dcterms:created>
  <dcterms:modified xsi:type="dcterms:W3CDTF">2026-09-14T08:04:48Z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0x01010062C1AEF109C3354A817D76A8CC3428CD</vt:lpwstr>
  </property>
  <property fmtid="{D5CDD505-2E9C-101B-9397-08002B2CF9AE}" pid="3" name="MediaServiceImageTags">
    <vt:lpwstr/>
  </property>
</Properties>
</file>