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8" r:id="rId5"/>
    <p:sldId id="269" r:id="rId6"/>
    <p:sldId id="266" r:id="rId7"/>
    <p:sldId id="262" r:id="rId8"/>
    <p:sldId id="260" r:id="rId9"/>
    <p:sldId id="263" r:id="rId10"/>
    <p:sldId id="264" r:id="rId11"/>
    <p:sldId id="265" r:id="rId12"/>
    <p:sldId id="270" r:id="rId13"/>
    <p:sldId id="267" r:id="rId14"/>
    <p:sldId id="261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727DD-4196-4D33-9D30-83F7D232F682}" v="6" dt="2026-09-15T15:00:21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03"/>
    <p:restoredTop sz="94651"/>
  </p:normalViewPr>
  <p:slideViewPr>
    <p:cSldViewPr snapToGrid="0">
      <p:cViewPr varScale="1">
        <p:scale>
          <a:sx n="119" d="100"/>
          <a:sy n="119" d="100"/>
        </p:scale>
        <p:origin x="931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TP Letaba" userId="d5a702b0-6367-4464-afda-67fc5c380109" providerId="ADAL" clId="{FCADC9B3-6968-4ED0-ABA3-1526A644F6A7}"/>
    <pc:docChg chg="undo custSel addSld delSld modSld sldOrd">
      <pc:chgData name="Prof. TP Letaba" userId="d5a702b0-6367-4464-afda-67fc5c380109" providerId="ADAL" clId="{FCADC9B3-6968-4ED0-ABA3-1526A644F6A7}" dt="2026-09-15T15:02:10.898" v="1397"/>
      <pc:docMkLst>
        <pc:docMk/>
      </pc:docMkLst>
      <pc:sldChg chg="modSp mod">
        <pc:chgData name="Prof. TP Letaba" userId="d5a702b0-6367-4464-afda-67fc5c380109" providerId="ADAL" clId="{FCADC9B3-6968-4ED0-ABA3-1526A644F6A7}" dt="2026-09-15T14:30:03.593" v="1260" actId="14100"/>
        <pc:sldMkLst>
          <pc:docMk/>
          <pc:sldMk cId="2913267352" sldId="256"/>
        </pc:sldMkLst>
        <pc:spChg chg="mod">
          <ac:chgData name="Prof. TP Letaba" userId="d5a702b0-6367-4464-afda-67fc5c380109" providerId="ADAL" clId="{FCADC9B3-6968-4ED0-ABA3-1526A644F6A7}" dt="2026-09-15T14:30:03.593" v="1260" actId="14100"/>
          <ac:spMkLst>
            <pc:docMk/>
            <pc:sldMk cId="2913267352" sldId="256"/>
            <ac:spMk id="24" creationId="{A4A6F15D-B3E5-4214-D9CE-5138EBA59131}"/>
          </ac:spMkLst>
        </pc:spChg>
      </pc:sldChg>
      <pc:sldChg chg="modSp mod">
        <pc:chgData name="Prof. TP Letaba" userId="d5a702b0-6367-4464-afda-67fc5c380109" providerId="ADAL" clId="{FCADC9B3-6968-4ED0-ABA3-1526A644F6A7}" dt="2026-09-12T13:26:17.934" v="651" actId="1076"/>
        <pc:sldMkLst>
          <pc:docMk/>
          <pc:sldMk cId="3129620723" sldId="257"/>
        </pc:sldMkLst>
        <pc:spChg chg="mod">
          <ac:chgData name="Prof. TP Letaba" userId="d5a702b0-6367-4464-afda-67fc5c380109" providerId="ADAL" clId="{FCADC9B3-6968-4ED0-ABA3-1526A644F6A7}" dt="2026-09-12T13:26:17.934" v="651" actId="1076"/>
          <ac:spMkLst>
            <pc:docMk/>
            <pc:sldMk cId="3129620723" sldId="257"/>
            <ac:spMk id="3" creationId="{FAC1FAE6-3085-EC87-D44C-5C2FB2B49234}"/>
          </ac:spMkLst>
        </pc:spChg>
        <pc:spChg chg="mod">
          <ac:chgData name="Prof. TP Letaba" userId="d5a702b0-6367-4464-afda-67fc5c380109" providerId="ADAL" clId="{FCADC9B3-6968-4ED0-ABA3-1526A644F6A7}" dt="2026-09-12T13:10:47.867" v="560" actId="20577"/>
          <ac:spMkLst>
            <pc:docMk/>
            <pc:sldMk cId="3129620723" sldId="257"/>
            <ac:spMk id="5" creationId="{8772BC88-CD77-1094-FCAD-C7F1B17DC71F}"/>
          </ac:spMkLst>
        </pc:spChg>
      </pc:sldChg>
      <pc:sldChg chg="addSp modSp mod">
        <pc:chgData name="Prof. TP Letaba" userId="d5a702b0-6367-4464-afda-67fc5c380109" providerId="ADAL" clId="{FCADC9B3-6968-4ED0-ABA3-1526A644F6A7}" dt="2026-09-12T14:06:00.556" v="1246" actId="113"/>
        <pc:sldMkLst>
          <pc:docMk/>
          <pc:sldMk cId="1003400090" sldId="258"/>
        </pc:sldMkLst>
        <pc:spChg chg="add">
          <ac:chgData name="Prof. TP Letaba" userId="d5a702b0-6367-4464-afda-67fc5c380109" providerId="ADAL" clId="{FCADC9B3-6968-4ED0-ABA3-1526A644F6A7}" dt="2026-09-12T14:04:52.058" v="1157" actId="11529"/>
          <ac:spMkLst>
            <pc:docMk/>
            <pc:sldMk cId="1003400090" sldId="258"/>
            <ac:spMk id="2" creationId="{138C088B-3B6C-3337-3A21-85E0013F74FF}"/>
          </ac:spMkLst>
        </pc:spChg>
        <pc:spChg chg="mod">
          <ac:chgData name="Prof. TP Letaba" userId="d5a702b0-6367-4464-afda-67fc5c380109" providerId="ADAL" clId="{FCADC9B3-6968-4ED0-ABA3-1526A644F6A7}" dt="2026-09-12T14:06:00.556" v="1246" actId="113"/>
          <ac:spMkLst>
            <pc:docMk/>
            <pc:sldMk cId="1003400090" sldId="258"/>
            <ac:spMk id="3" creationId="{3131161A-5343-AD9C-C4E0-DEE94C3B8A07}"/>
          </ac:spMkLst>
        </pc:spChg>
        <pc:spChg chg="mod">
          <ac:chgData name="Prof. TP Letaba" userId="d5a702b0-6367-4464-afda-67fc5c380109" providerId="ADAL" clId="{FCADC9B3-6968-4ED0-ABA3-1526A644F6A7}" dt="2026-09-12T13:42:31.883" v="662" actId="20577"/>
          <ac:spMkLst>
            <pc:docMk/>
            <pc:sldMk cId="1003400090" sldId="258"/>
            <ac:spMk id="5" creationId="{4B54564F-9CED-114D-B77E-4D8FD5A8ED62}"/>
          </ac:spMkLst>
        </pc:spChg>
      </pc:sldChg>
      <pc:sldChg chg="addSp delSp modSp mod">
        <pc:chgData name="Prof. TP Letaba" userId="d5a702b0-6367-4464-afda-67fc5c380109" providerId="ADAL" clId="{FCADC9B3-6968-4ED0-ABA3-1526A644F6A7}" dt="2026-09-12T11:23:47.899" v="240" actId="20577"/>
        <pc:sldMkLst>
          <pc:docMk/>
          <pc:sldMk cId="2787322535" sldId="260"/>
        </pc:sldMkLst>
        <pc:spChg chg="mod">
          <ac:chgData name="Prof. TP Letaba" userId="d5a702b0-6367-4464-afda-67fc5c380109" providerId="ADAL" clId="{FCADC9B3-6968-4ED0-ABA3-1526A644F6A7}" dt="2026-09-12T11:23:47.899" v="240" actId="20577"/>
          <ac:spMkLst>
            <pc:docMk/>
            <pc:sldMk cId="2787322535" sldId="260"/>
            <ac:spMk id="2" creationId="{AFF9AC4F-8EE8-91B2-6B8F-0F5A8358841B}"/>
          </ac:spMkLst>
        </pc:spChg>
        <pc:picChg chg="add mod">
          <ac:chgData name="Prof. TP Letaba" userId="d5a702b0-6367-4464-afda-67fc5c380109" providerId="ADAL" clId="{FCADC9B3-6968-4ED0-ABA3-1526A644F6A7}" dt="2026-09-12T08:35:54.514" v="174" actId="1076"/>
          <ac:picMkLst>
            <pc:docMk/>
            <pc:sldMk cId="2787322535" sldId="260"/>
            <ac:picMk id="5" creationId="{D5CCCF8C-270F-E965-90A6-2D87D4920575}"/>
          </ac:picMkLst>
        </pc:picChg>
      </pc:sldChg>
      <pc:sldChg chg="addSp delSp modSp mod">
        <pc:chgData name="Prof. TP Letaba" userId="d5a702b0-6367-4464-afda-67fc5c380109" providerId="ADAL" clId="{FCADC9B3-6968-4ED0-ABA3-1526A644F6A7}" dt="2026-09-12T12:50:19.766" v="547" actId="113"/>
        <pc:sldMkLst>
          <pc:docMk/>
          <pc:sldMk cId="3322921353" sldId="262"/>
        </pc:sldMkLst>
        <pc:spChg chg="mod">
          <ac:chgData name="Prof. TP Letaba" userId="d5a702b0-6367-4464-afda-67fc5c380109" providerId="ADAL" clId="{FCADC9B3-6968-4ED0-ABA3-1526A644F6A7}" dt="2026-09-12T12:40:48.687" v="539" actId="255"/>
          <ac:spMkLst>
            <pc:docMk/>
            <pc:sldMk cId="3322921353" sldId="262"/>
            <ac:spMk id="3" creationId="{39C51C6C-A70D-1009-62B0-FCE1472829CC}"/>
          </ac:spMkLst>
        </pc:spChg>
        <pc:graphicFrameChg chg="add mod modGraphic">
          <ac:chgData name="Prof. TP Letaba" userId="d5a702b0-6367-4464-afda-67fc5c380109" providerId="ADAL" clId="{FCADC9B3-6968-4ED0-ABA3-1526A644F6A7}" dt="2026-09-12T12:50:19.766" v="547" actId="113"/>
          <ac:graphicFrameMkLst>
            <pc:docMk/>
            <pc:sldMk cId="3322921353" sldId="262"/>
            <ac:graphicFrameMk id="4" creationId="{8B0605A0-B2A9-7614-44F6-733B4DCF8C35}"/>
          </ac:graphicFrameMkLst>
        </pc:graphicFrameChg>
      </pc:sldChg>
      <pc:sldChg chg="addSp delSp modSp mod ord">
        <pc:chgData name="Prof. TP Letaba" userId="d5a702b0-6367-4464-afda-67fc5c380109" providerId="ADAL" clId="{FCADC9B3-6968-4ED0-ABA3-1526A644F6A7}" dt="2026-09-12T11:21:54.052" v="233" actId="207"/>
        <pc:sldMkLst>
          <pc:docMk/>
          <pc:sldMk cId="1508425247" sldId="263"/>
        </pc:sldMkLst>
        <pc:spChg chg="mod">
          <ac:chgData name="Prof. TP Letaba" userId="d5a702b0-6367-4464-afda-67fc5c380109" providerId="ADAL" clId="{FCADC9B3-6968-4ED0-ABA3-1526A644F6A7}" dt="2026-09-12T08:52:46.544" v="219" actId="1076"/>
          <ac:spMkLst>
            <pc:docMk/>
            <pc:sldMk cId="1508425247" sldId="263"/>
            <ac:spMk id="3" creationId="{5E507053-ADEB-E6D0-BD48-79DA2B5435D3}"/>
          </ac:spMkLst>
        </pc:spChg>
        <pc:graphicFrameChg chg="add mod modGraphic">
          <ac:chgData name="Prof. TP Letaba" userId="d5a702b0-6367-4464-afda-67fc5c380109" providerId="ADAL" clId="{FCADC9B3-6968-4ED0-ABA3-1526A644F6A7}" dt="2026-09-12T11:21:54.052" v="233" actId="207"/>
          <ac:graphicFrameMkLst>
            <pc:docMk/>
            <pc:sldMk cId="1508425247" sldId="263"/>
            <ac:graphicFrameMk id="4" creationId="{BBEBF932-1480-AFA3-CE5F-8FD44A7CECB0}"/>
          </ac:graphicFrameMkLst>
        </pc:graphicFrameChg>
      </pc:sldChg>
      <pc:sldChg chg="addSp delSp modSp add mod ord">
        <pc:chgData name="Prof. TP Letaba" userId="d5a702b0-6367-4464-afda-67fc5c380109" providerId="ADAL" clId="{FCADC9B3-6968-4ED0-ABA3-1526A644F6A7}" dt="2026-09-12T11:28:00.537" v="272" actId="122"/>
        <pc:sldMkLst>
          <pc:docMk/>
          <pc:sldMk cId="778080472" sldId="264"/>
        </pc:sldMkLst>
        <pc:spChg chg="mod">
          <ac:chgData name="Prof. TP Letaba" userId="d5a702b0-6367-4464-afda-67fc5c380109" providerId="ADAL" clId="{FCADC9B3-6968-4ED0-ABA3-1526A644F6A7}" dt="2026-09-12T11:25:26.354" v="262" actId="20577"/>
          <ac:spMkLst>
            <pc:docMk/>
            <pc:sldMk cId="778080472" sldId="264"/>
            <ac:spMk id="3" creationId="{4082210E-3936-9318-816F-A42360A69EA3}"/>
          </ac:spMkLst>
        </pc:spChg>
        <pc:graphicFrameChg chg="add mod modGraphic">
          <ac:chgData name="Prof. TP Letaba" userId="d5a702b0-6367-4464-afda-67fc5c380109" providerId="ADAL" clId="{FCADC9B3-6968-4ED0-ABA3-1526A644F6A7}" dt="2026-09-12T11:28:00.537" v="272" actId="122"/>
          <ac:graphicFrameMkLst>
            <pc:docMk/>
            <pc:sldMk cId="778080472" sldId="264"/>
            <ac:graphicFrameMk id="4" creationId="{8C53DA06-E2F6-49FC-0B1C-DE0C9156BE57}"/>
          </ac:graphicFrameMkLst>
        </pc:graphicFrameChg>
      </pc:sldChg>
      <pc:sldChg chg="addSp delSp modSp add mod ord">
        <pc:chgData name="Prof. TP Letaba" userId="d5a702b0-6367-4464-afda-67fc5c380109" providerId="ADAL" clId="{FCADC9B3-6968-4ED0-ABA3-1526A644F6A7}" dt="2026-09-12T11:34:24.374" v="312" actId="113"/>
        <pc:sldMkLst>
          <pc:docMk/>
          <pc:sldMk cId="3661965931" sldId="265"/>
        </pc:sldMkLst>
        <pc:spChg chg="mod">
          <ac:chgData name="Prof. TP Letaba" userId="d5a702b0-6367-4464-afda-67fc5c380109" providerId="ADAL" clId="{FCADC9B3-6968-4ED0-ABA3-1526A644F6A7}" dt="2026-09-12T11:33:17.250" v="305" actId="20577"/>
          <ac:spMkLst>
            <pc:docMk/>
            <pc:sldMk cId="3661965931" sldId="265"/>
            <ac:spMk id="3" creationId="{F1920FAA-9415-182F-F796-65C10F6E4B2B}"/>
          </ac:spMkLst>
        </pc:spChg>
        <pc:graphicFrameChg chg="add mod modGraphic">
          <ac:chgData name="Prof. TP Letaba" userId="d5a702b0-6367-4464-afda-67fc5c380109" providerId="ADAL" clId="{FCADC9B3-6968-4ED0-ABA3-1526A644F6A7}" dt="2026-09-12T11:34:24.374" v="312" actId="113"/>
          <ac:graphicFrameMkLst>
            <pc:docMk/>
            <pc:sldMk cId="3661965931" sldId="265"/>
            <ac:graphicFrameMk id="4" creationId="{4C633286-45B0-4C40-F60D-3C5AEFE56CA0}"/>
          </ac:graphicFrameMkLst>
        </pc:graphicFrameChg>
      </pc:sldChg>
      <pc:sldChg chg="addSp delSp modSp add mod ord">
        <pc:chgData name="Prof. TP Letaba" userId="d5a702b0-6367-4464-afda-67fc5c380109" providerId="ADAL" clId="{FCADC9B3-6968-4ED0-ABA3-1526A644F6A7}" dt="2026-09-15T15:01:27.152" v="1395" actId="20577"/>
        <pc:sldMkLst>
          <pc:docMk/>
          <pc:sldMk cId="3994381404" sldId="266"/>
        </pc:sldMkLst>
        <pc:spChg chg="del mod">
          <ac:chgData name="Prof. TP Letaba" userId="d5a702b0-6367-4464-afda-67fc5c380109" providerId="ADAL" clId="{FCADC9B3-6968-4ED0-ABA3-1526A644F6A7}" dt="2026-09-15T14:58:15.178" v="1328" actId="478"/>
          <ac:spMkLst>
            <pc:docMk/>
            <pc:sldMk cId="3994381404" sldId="266"/>
            <ac:spMk id="2" creationId="{3545CE3A-318E-BE53-3648-C00CD0475516}"/>
          </ac:spMkLst>
        </pc:spChg>
        <pc:spChg chg="mod">
          <ac:chgData name="Prof. TP Letaba" userId="d5a702b0-6367-4464-afda-67fc5c380109" providerId="ADAL" clId="{FCADC9B3-6968-4ED0-ABA3-1526A644F6A7}" dt="2026-09-15T15:01:27.152" v="1395" actId="20577"/>
          <ac:spMkLst>
            <pc:docMk/>
            <pc:sldMk cId="3994381404" sldId="266"/>
            <ac:spMk id="3" creationId="{C59BDEA8-C690-A993-1AAE-695DD01611B5}"/>
          </ac:spMkLst>
        </pc:spChg>
        <pc:spChg chg="add del mod">
          <ac:chgData name="Prof. TP Letaba" userId="d5a702b0-6367-4464-afda-67fc5c380109" providerId="ADAL" clId="{FCADC9B3-6968-4ED0-ABA3-1526A644F6A7}" dt="2026-09-15T14:58:18.992" v="1330" actId="478"/>
          <ac:spMkLst>
            <pc:docMk/>
            <pc:sldMk cId="3994381404" sldId="266"/>
            <ac:spMk id="5" creationId="{A534F198-3BCC-10DE-7003-87DD9BE16A0D}"/>
          </ac:spMkLst>
        </pc:spChg>
        <pc:graphicFrameChg chg="add mod modGraphic">
          <ac:chgData name="Prof. TP Letaba" userId="d5a702b0-6367-4464-afda-67fc5c380109" providerId="ADAL" clId="{FCADC9B3-6968-4ED0-ABA3-1526A644F6A7}" dt="2026-09-15T15:00:23.306" v="1357" actId="20577"/>
          <ac:graphicFrameMkLst>
            <pc:docMk/>
            <pc:sldMk cId="3994381404" sldId="266"/>
            <ac:graphicFrameMk id="6" creationId="{D0BF005A-005F-F6DC-7C69-2F7521FB4063}"/>
          </ac:graphicFrameMkLst>
        </pc:graphicFrameChg>
      </pc:sldChg>
      <pc:sldChg chg="addSp delSp modSp add mod">
        <pc:chgData name="Prof. TP Letaba" userId="d5a702b0-6367-4464-afda-67fc5c380109" providerId="ADAL" clId="{FCADC9B3-6968-4ED0-ABA3-1526A644F6A7}" dt="2026-09-12T12:27:28.602" v="445" actId="20577"/>
        <pc:sldMkLst>
          <pc:docMk/>
          <pc:sldMk cId="2814000031" sldId="267"/>
        </pc:sldMkLst>
        <pc:spChg chg="mod">
          <ac:chgData name="Prof. TP Letaba" userId="d5a702b0-6367-4464-afda-67fc5c380109" providerId="ADAL" clId="{FCADC9B3-6968-4ED0-ABA3-1526A644F6A7}" dt="2026-09-12T12:27:28.602" v="445" actId="20577"/>
          <ac:spMkLst>
            <pc:docMk/>
            <pc:sldMk cId="2814000031" sldId="267"/>
            <ac:spMk id="3" creationId="{43E32C20-DCA6-93F0-D490-720C048E7460}"/>
          </ac:spMkLst>
        </pc:spChg>
        <pc:picChg chg="add">
          <ac:chgData name="Prof. TP Letaba" userId="d5a702b0-6367-4464-afda-67fc5c380109" providerId="ADAL" clId="{FCADC9B3-6968-4ED0-ABA3-1526A644F6A7}" dt="2026-09-12T12:09:48.341" v="386"/>
          <ac:picMkLst>
            <pc:docMk/>
            <pc:sldMk cId="2814000031" sldId="267"/>
            <ac:picMk id="7" creationId="{F63AA04D-48E6-E4D7-5829-C97186E61B8F}"/>
          </ac:picMkLst>
        </pc:picChg>
        <pc:picChg chg="add mod">
          <ac:chgData name="Prof. TP Letaba" userId="d5a702b0-6367-4464-afda-67fc5c380109" providerId="ADAL" clId="{FCADC9B3-6968-4ED0-ABA3-1526A644F6A7}" dt="2026-09-12T12:21:00.661" v="401" actId="14100"/>
          <ac:picMkLst>
            <pc:docMk/>
            <pc:sldMk cId="2814000031" sldId="267"/>
            <ac:picMk id="11" creationId="{5360BDAD-A012-1812-B451-A3D6681AC544}"/>
          </ac:picMkLst>
        </pc:picChg>
      </pc:sldChg>
      <pc:sldChg chg="addSp delSp modSp add mod">
        <pc:chgData name="Prof. TP Letaba" userId="d5a702b0-6367-4464-afda-67fc5c380109" providerId="ADAL" clId="{FCADC9B3-6968-4ED0-ABA3-1526A644F6A7}" dt="2026-09-15T14:48:49.276" v="1295" actId="20577"/>
        <pc:sldMkLst>
          <pc:docMk/>
          <pc:sldMk cId="3264499626" sldId="268"/>
        </pc:sldMkLst>
        <pc:spChg chg="del">
          <ac:chgData name="Prof. TP Letaba" userId="d5a702b0-6367-4464-afda-67fc5c380109" providerId="ADAL" clId="{FCADC9B3-6968-4ED0-ABA3-1526A644F6A7}" dt="2026-09-15T14:46:41.763" v="1265" actId="478"/>
          <ac:spMkLst>
            <pc:docMk/>
            <pc:sldMk cId="3264499626" sldId="268"/>
            <ac:spMk id="2" creationId="{0BAD1194-B3D1-2CE2-D331-37D257742CDA}"/>
          </ac:spMkLst>
        </pc:spChg>
        <pc:spChg chg="del">
          <ac:chgData name="Prof. TP Letaba" userId="d5a702b0-6367-4464-afda-67fc5c380109" providerId="ADAL" clId="{FCADC9B3-6968-4ED0-ABA3-1526A644F6A7}" dt="2026-09-15T14:46:31.448" v="1262" actId="478"/>
          <ac:spMkLst>
            <pc:docMk/>
            <pc:sldMk cId="3264499626" sldId="268"/>
            <ac:spMk id="3" creationId="{D54CC85C-4B98-AF1F-3F91-A3A0B8EF9A11}"/>
          </ac:spMkLst>
        </pc:spChg>
        <pc:spChg chg="mod">
          <ac:chgData name="Prof. TP Letaba" userId="d5a702b0-6367-4464-afda-67fc5c380109" providerId="ADAL" clId="{FCADC9B3-6968-4ED0-ABA3-1526A644F6A7}" dt="2026-09-15T14:48:49.276" v="1295" actId="20577"/>
          <ac:spMkLst>
            <pc:docMk/>
            <pc:sldMk cId="3264499626" sldId="268"/>
            <ac:spMk id="5" creationId="{5604C8F9-10C5-40D4-34EE-A544487119C1}"/>
          </ac:spMkLst>
        </pc:spChg>
        <pc:spChg chg="add del mod">
          <ac:chgData name="Prof. TP Letaba" userId="d5a702b0-6367-4464-afda-67fc5c380109" providerId="ADAL" clId="{FCADC9B3-6968-4ED0-ABA3-1526A644F6A7}" dt="2026-09-15T14:46:35.663" v="1263" actId="478"/>
          <ac:spMkLst>
            <pc:docMk/>
            <pc:sldMk cId="3264499626" sldId="268"/>
            <ac:spMk id="6" creationId="{1FFAE6C6-8D70-7B73-AD31-42EB0D4B80C1}"/>
          </ac:spMkLst>
        </pc:spChg>
        <pc:graphicFrameChg chg="add mod modGraphic">
          <ac:chgData name="Prof. TP Letaba" userId="d5a702b0-6367-4464-afda-67fc5c380109" providerId="ADAL" clId="{FCADC9B3-6968-4ED0-ABA3-1526A644F6A7}" dt="2026-09-15T14:47:51.299" v="1276" actId="113"/>
          <ac:graphicFrameMkLst>
            <pc:docMk/>
            <pc:sldMk cId="3264499626" sldId="268"/>
            <ac:graphicFrameMk id="7" creationId="{23BD8810-D09A-F64E-B7F3-5C1ECA6A37C2}"/>
          </ac:graphicFrameMkLst>
        </pc:graphicFrameChg>
      </pc:sldChg>
      <pc:sldChg chg="modSp add mod ord">
        <pc:chgData name="Prof. TP Letaba" userId="d5a702b0-6367-4464-afda-67fc5c380109" providerId="ADAL" clId="{FCADC9B3-6968-4ED0-ABA3-1526A644F6A7}" dt="2026-09-15T15:02:10.898" v="1397"/>
        <pc:sldMkLst>
          <pc:docMk/>
          <pc:sldMk cId="2583529539" sldId="269"/>
        </pc:sldMkLst>
        <pc:spChg chg="mod">
          <ac:chgData name="Prof. TP Letaba" userId="d5a702b0-6367-4464-afda-67fc5c380109" providerId="ADAL" clId="{FCADC9B3-6968-4ED0-ABA3-1526A644F6A7}" dt="2026-09-15T14:49:07.142" v="1298" actId="20577"/>
          <ac:spMkLst>
            <pc:docMk/>
            <pc:sldMk cId="2583529539" sldId="269"/>
            <ac:spMk id="5" creationId="{4DC7B949-22BE-66DD-10B1-28C336F88029}"/>
          </ac:spMkLst>
        </pc:spChg>
        <pc:graphicFrameChg chg="mod modGraphic">
          <ac:chgData name="Prof. TP Letaba" userId="d5a702b0-6367-4464-afda-67fc5c380109" providerId="ADAL" clId="{FCADC9B3-6968-4ED0-ABA3-1526A644F6A7}" dt="2026-09-15T14:53:51.732" v="1324" actId="113"/>
          <ac:graphicFrameMkLst>
            <pc:docMk/>
            <pc:sldMk cId="2583529539" sldId="269"/>
            <ac:graphicFrameMk id="7" creationId="{297E8ED8-94B5-1EBC-5717-B12B0D9EC11D}"/>
          </ac:graphicFrameMkLst>
        </pc:graphicFrameChg>
      </pc:sldChg>
      <pc:sldChg chg="add">
        <pc:chgData name="Prof. TP Letaba" userId="d5a702b0-6367-4464-afda-67fc5c380109" providerId="ADAL" clId="{FCADC9B3-6968-4ED0-ABA3-1526A644F6A7}" dt="2026-09-15T14:55:14.003" v="1325" actId="2890"/>
        <pc:sldMkLst>
          <pc:docMk/>
          <pc:sldMk cId="1180451875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8373-8683-BC4E-8299-D5D64B6D71A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AFCA-FCB9-D344-BE86-CBF043FC3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8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96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65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0311A-F216-D7AE-D7CF-A3D69EE8A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1F74CD-71AF-DD89-DF51-13A360B6D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23A7A-7B4C-A0B7-A9A8-244D9A98A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C3783-C77E-2ED0-FA11-CA8E89B99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08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2CABE-D407-C7B9-8E3B-4B8FF4E59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4B2A87-6105-9CD2-3FE1-F9B8EB545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F3C3EE-6E9D-38B7-E12B-A3200CC1FC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D4DD8-748B-8F1E-A4BB-F42BF113B7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24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D023B9-AFC7-DFBB-3399-8C97D828E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31793" y="49306"/>
            <a:ext cx="5348012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277203"/>
            <a:ext cx="7772400" cy="184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46059" y="900521"/>
            <a:ext cx="7747081" cy="12658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33400" y="2346399"/>
            <a:ext cx="7645400" cy="9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8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281"/>
            <a:ext cx="78867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2C51BB-9707-3848-365B-9DA68FB45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01A68-8629-9B33-BDE4-CF2028680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571B22-EBF3-2F0B-D787-B7C9F88003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F36AC83-589E-CE7F-D18A-AC1C3B02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1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7D4254-3276-4951-EDA5-D8CD8C4EF0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9995" y="-531612"/>
            <a:ext cx="5966159" cy="572441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DA853-E9C0-DAF1-B0C7-468E67D7EF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E3B67D-270B-9AE5-9052-607A3056C0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F742C2-B31B-B002-01DE-3E4B896B8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852" y="1792266"/>
            <a:ext cx="7886700" cy="994172"/>
          </a:xfrm>
        </p:spPr>
        <p:txBody>
          <a:bodyPr>
            <a:normAutofit/>
          </a:bodyPr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0816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75678-A980-8AB9-7C0C-57B0399AF8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14D1C-414D-772F-7FFD-8B68000715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ABC5C-4C3E-CBD2-3A2E-DD7B68D0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73AA2F-F3BF-F490-00E8-C8EC342124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93244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611178"/>
            <a:ext cx="3868340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93244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611178"/>
            <a:ext cx="3887391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BF966-15B2-FCAA-4262-25DBBA7C6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22A6EB-F32D-9404-965E-C2FA389378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453A8-F8DC-F6F3-BE82-487BF65F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F67D41-7145-F94C-98CE-4CBC084168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325A0-596E-9AC1-76A4-6D903897D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D86661-2C85-3E56-48A7-D47645784F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CC8E9-89B3-D809-716F-F891A4B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DF311-D8A2-C8A3-D28A-BF19A3C860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3D558-8160-E7C7-AFFB-DB8F7F7401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964D2-0A4F-CA8E-DE04-EBB9E09BD3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4890D05-7084-63CA-286F-232EFB1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776DF-C575-6BCB-EE66-C248624305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7532BA-31A5-0128-12F5-0808E1D30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EEFA7-E03A-1965-96DA-DD25198F7B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C31C0-E60A-23ED-922B-8F82F3EC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45ACA-CD31-EE2E-C8BB-4557AD546A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5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1241006"/>
            <a:ext cx="7822783" cy="285869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78E7A-BB03-2409-6039-334CA3D675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9314C-F17E-3B1D-2FBF-A7EDB9EBDF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FB3D5-32F8-6A54-0B58-C13782F6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740ED-CFD2-79A5-9068-2046D82679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7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D3D99-1DC4-CD62-EEF0-1D6DAC3BD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8D388C-5B5D-3BC9-EE0A-70601CF599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C8004-9443-9DAD-1B74-8736E163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463A4-A458-ED1F-9F1F-AE30F96970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CB345-D6F4-2A9B-7E72-B7BA1018A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266DD-1C8A-0EA0-8244-FE62C393A6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BAF9E-DBD3-7DF2-D8A2-C7625CB2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789B2-BA21-BFC6-5561-6212F8045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5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9B2B253-A887-80DA-550B-FCE3F164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17735"/>
            <a:ext cx="7645400" cy="1524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A5E139-5754-83D9-5DFB-212221CB4162}"/>
              </a:ext>
            </a:extLst>
          </p:cNvPr>
          <p:cNvSpPr/>
          <p:nvPr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F8F0A1-F0E7-1F20-0116-1F3875A8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6F0AB3-F5D5-5DAD-2010-6E149ADFF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4A6F15D-B3E5-4214-D9CE-5138EBA59131}"/>
              </a:ext>
            </a:extLst>
          </p:cNvPr>
          <p:cNvSpPr txBox="1"/>
          <p:nvPr/>
        </p:nvSpPr>
        <p:spPr>
          <a:xfrm>
            <a:off x="648678" y="2830815"/>
            <a:ext cx="5681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Future Scenarios of Writing (with AI)</a:t>
            </a: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 Prof. Petrus Letaba</a:t>
            </a: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16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9132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1FAE6-3085-EC87-D44C-5C2FB2B49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15" y="929270"/>
            <a:ext cx="9040970" cy="3309870"/>
          </a:xfrm>
        </p:spPr>
        <p:txBody>
          <a:bodyPr>
            <a:noAutofit/>
          </a:bodyPr>
          <a:lstStyle/>
          <a:p>
            <a:r>
              <a:rPr lang="en-ZA" sz="2000" dirty="0"/>
              <a:t>The foundational act of writing is facing an unprecedented challenge from GenAI, which is moving beyond simple automation to actively participate in creative and scholarly processes.</a:t>
            </a:r>
          </a:p>
          <a:p>
            <a:r>
              <a:rPr lang="en-ZA" sz="2000" dirty="0"/>
              <a:t>This shift is the latest in a series of technological revolutions that have redefined writing: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ZA" sz="2000" dirty="0"/>
              <a:t> Oral Age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ZA" sz="2000" dirty="0"/>
              <a:t> Chirographic (Manuscript) Age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ZA" sz="2000" dirty="0"/>
              <a:t> Print Age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ZA" sz="2000" dirty="0"/>
              <a:t>Digital Age</a:t>
            </a:r>
          </a:p>
          <a:p>
            <a:r>
              <a:rPr lang="en-US" sz="2000" dirty="0"/>
              <a:t>Objective: </a:t>
            </a:r>
            <a:r>
              <a:rPr lang="en-ZA" sz="2000" dirty="0"/>
              <a:t>Moving beyond the hype and polarised narratives to provide a </a:t>
            </a:r>
            <a:r>
              <a:rPr lang="en-ZA" sz="2000" b="1" dirty="0"/>
              <a:t>foresight-grounded analysis</a:t>
            </a:r>
            <a:r>
              <a:rPr lang="en-ZA" sz="2000" dirty="0"/>
              <a:t> of the future scenarios for machine writing.</a:t>
            </a:r>
            <a:endParaRPr lang="en-US" sz="2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72BC88-CD77-1094-FCAD-C7F1B17DC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129620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E0B2-8C53-8E6C-6123-8AA6DDFE4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1161A-5343-AD9C-C4E0-DEE94C3B8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744" y="1093057"/>
            <a:ext cx="8328606" cy="32635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Identification of key drivers from select academic literature (PESTLE framework)</a:t>
            </a:r>
          </a:p>
          <a:p>
            <a:r>
              <a:rPr lang="en-US" dirty="0" err="1"/>
              <a:t>Organise</a:t>
            </a:r>
            <a:r>
              <a:rPr lang="en-US" dirty="0"/>
              <a:t> PESTLE factors into barriers, drivers and opportunities (future triangle)</a:t>
            </a:r>
          </a:p>
          <a:p>
            <a:r>
              <a:rPr lang="en-US" dirty="0" err="1"/>
              <a:t>Prioritise</a:t>
            </a:r>
            <a:r>
              <a:rPr lang="en-US" dirty="0"/>
              <a:t> five factors using a relevance matrix (impact and probability)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b="1" dirty="0"/>
              <a:t>Disruptive (H/H); Emerging (L/H)</a:t>
            </a:r>
            <a:r>
              <a:rPr lang="en-US" dirty="0"/>
              <a:t>; Wild Card (H;L) Weak Signal (L/L)</a:t>
            </a:r>
          </a:p>
          <a:p>
            <a:r>
              <a:rPr lang="en-US" dirty="0"/>
              <a:t>Causal Layered Analysis: Litany; Systemic View; Worldview; Metaphor        overarching metaphor</a:t>
            </a:r>
          </a:p>
          <a:p>
            <a:r>
              <a:rPr lang="en-US" dirty="0"/>
              <a:t>Scenarios development: 2 x 2 matrix (control and certainty) </a:t>
            </a:r>
          </a:p>
          <a:p>
            <a:pPr lvl="1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B54564F-9CED-114D-B77E-4D8FD5A8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38C088B-3B6C-3337-3A21-85E0013F74FF}"/>
              </a:ext>
            </a:extLst>
          </p:cNvPr>
          <p:cNvSpPr/>
          <p:nvPr/>
        </p:nvSpPr>
        <p:spPr>
          <a:xfrm>
            <a:off x="1771650" y="3656331"/>
            <a:ext cx="41275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340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FF73E-7ACF-8446-C963-F40DB5E73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04C8F9-10C5-40D4-34EE-A5444871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 Factors [1]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BD8810-D09A-F64E-B7F3-5C1ECA6A3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039774"/>
              </p:ext>
            </p:extLst>
          </p:nvPr>
        </p:nvGraphicFramePr>
        <p:xfrm>
          <a:off x="199622" y="929271"/>
          <a:ext cx="8809149" cy="4183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6673">
                  <a:extLst>
                    <a:ext uri="{9D8B030D-6E8A-4147-A177-3AD203B41FA5}">
                      <a16:colId xmlns:a16="http://schemas.microsoft.com/office/drawing/2014/main" val="4198385735"/>
                    </a:ext>
                  </a:extLst>
                </a:gridCol>
                <a:gridCol w="5586814">
                  <a:extLst>
                    <a:ext uri="{9D8B030D-6E8A-4147-A177-3AD203B41FA5}">
                      <a16:colId xmlns:a16="http://schemas.microsoft.com/office/drawing/2014/main" val="1987140629"/>
                    </a:ext>
                  </a:extLst>
                </a:gridCol>
                <a:gridCol w="1845662">
                  <a:extLst>
                    <a:ext uri="{9D8B030D-6E8A-4147-A177-3AD203B41FA5}">
                      <a16:colId xmlns:a16="http://schemas.microsoft.com/office/drawing/2014/main" val="750532922"/>
                    </a:ext>
                  </a:extLst>
                </a:gridCol>
              </a:tblGrid>
              <a:tr h="1189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 dirty="0">
                          <a:effectLst/>
                        </a:rPr>
                        <a:t> 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Contribution to the Future of Machine Writing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Sources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extLst>
                  <a:ext uri="{0D108BD9-81ED-4DB2-BD59-A6C34878D82A}">
                    <a16:rowId xmlns:a16="http://schemas.microsoft.com/office/drawing/2014/main" val="2827824246"/>
                  </a:ext>
                </a:extLst>
              </a:tr>
              <a:tr h="8595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Political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200" b="1" dirty="0">
                          <a:effectLst/>
                        </a:rPr>
                        <a:t>Positive</a:t>
                      </a:r>
                      <a:r>
                        <a:rPr lang="en-ZA" sz="1200" dirty="0">
                          <a:effectLst/>
                        </a:rPr>
                        <a:t>: Polycentric governance emerging; Pro-innovation policies; institutional adaptation; accessibility and democratisation; responsible innovation frameworks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200" b="1" dirty="0">
                          <a:effectLst/>
                        </a:rPr>
                        <a:t>Negative</a:t>
                      </a:r>
                      <a:r>
                        <a:rPr lang="en-ZA" sz="1200" dirty="0">
                          <a:effectLst/>
                        </a:rPr>
                        <a:t>: Big Tech power consolidation/ regulatory capture, narrow risk-focused governance/ over-regulation; restrictive AI authorship bans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Ammore et al. (2025); Durrani et al. (2025); Hosseini et al. (2025); Khanal et al. (2025); Ulnicane (2025) 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extLst>
                  <a:ext uri="{0D108BD9-81ED-4DB2-BD59-A6C34878D82A}">
                    <a16:rowId xmlns:a16="http://schemas.microsoft.com/office/drawing/2014/main" val="3201196554"/>
                  </a:ext>
                </a:extLst>
              </a:tr>
              <a:tr h="11064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 dirty="0">
                          <a:effectLst/>
                        </a:rPr>
                        <a:t>Economical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200" b="1" dirty="0">
                          <a:effectLst/>
                        </a:rPr>
                        <a:t>Positive</a:t>
                      </a:r>
                      <a:r>
                        <a:rPr lang="en-ZA" sz="1200" dirty="0">
                          <a:effectLst/>
                        </a:rPr>
                        <a:t>: Massive productivity gains; new jobs creation; cost reduction across functions; disruptive business models; levelling playing field (non-native English speakers); accelerated innovation; demographic offset in developed countries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200" b="1" dirty="0">
                          <a:effectLst/>
                        </a:rPr>
                        <a:t>Negative</a:t>
                      </a:r>
                      <a:r>
                        <a:rPr lang="en-ZA" sz="1200" dirty="0">
                          <a:effectLst/>
                        </a:rPr>
                        <a:t>: Massive Jobs displacement; wages compression; content devaluation; monopolies; investment barriers; high energy cost; middle class contraction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Iorga (2022); Ochard &amp; Tasiemski (2023); Islam et al. (2026); Chui et al. (2023); Occhipinti et al. (2025)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extLst>
                  <a:ext uri="{0D108BD9-81ED-4DB2-BD59-A6C34878D82A}">
                    <a16:rowId xmlns:a16="http://schemas.microsoft.com/office/drawing/2014/main" val="370048591"/>
                  </a:ext>
                </a:extLst>
              </a:tr>
              <a:tr h="13260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>
                          <a:effectLst/>
                        </a:rPr>
                        <a:t>Social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200" b="1" dirty="0">
                          <a:effectLst/>
                        </a:rPr>
                        <a:t>Positive</a:t>
                      </a:r>
                      <a:r>
                        <a:rPr lang="en-ZA" sz="1200" dirty="0">
                          <a:effectLst/>
                        </a:rPr>
                        <a:t>: Increased accessibility; cognitive extension; democratisation/ social participation; human agency through design; support for non-native speakers; collaborative human-AI writing; real-time personalised feedback; educational inclusivity</a:t>
                      </a:r>
                    </a:p>
                    <a:p>
                      <a:pPr marL="342900" lvl="0" indent="-342900" algn="just" defTabSz="6858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Negative</a:t>
                      </a:r>
                      <a:r>
                        <a:rPr lang="en-Z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Erosion of human writing skills; loss of authentic voice; homogenisation; new social divide/digital inequality; misinformation and fake content; academic integrity erosion; disembodied interaction risks; biased content propagation; surveillance and privacy concerns</a:t>
                      </a: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200" dirty="0">
                          <a:effectLst/>
                        </a:rPr>
                        <a:t>Cunha (2025); </a:t>
                      </a:r>
                      <a:r>
                        <a:rPr lang="en-ZA" sz="1200" dirty="0" err="1">
                          <a:effectLst/>
                        </a:rPr>
                        <a:t>Sabherwal</a:t>
                      </a:r>
                      <a:r>
                        <a:rPr lang="en-ZA" sz="1200" dirty="0">
                          <a:effectLst/>
                        </a:rPr>
                        <a:t> (2024); Al-Emran et al. (2024); Liu et al. (2025); </a:t>
                      </a:r>
                      <a:r>
                        <a:rPr lang="en-ZA" sz="1200" dirty="0" err="1">
                          <a:effectLst/>
                        </a:rPr>
                        <a:t>Ursavas</a:t>
                      </a:r>
                      <a:r>
                        <a:rPr lang="en-ZA" sz="1200" dirty="0">
                          <a:effectLst/>
                        </a:rPr>
                        <a:t> et al. (2025)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extLst>
                  <a:ext uri="{0D108BD9-81ED-4DB2-BD59-A6C34878D82A}">
                    <a16:rowId xmlns:a16="http://schemas.microsoft.com/office/drawing/2014/main" val="1184348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449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17055-E369-2ADA-9C0C-B9AEB020A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C7B949-22BE-66DD-10B1-28C336F88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 Factors [2]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97E8ED8-94B5-1EBC-5717-B12B0D9EC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10879"/>
              </p:ext>
            </p:extLst>
          </p:nvPr>
        </p:nvGraphicFramePr>
        <p:xfrm>
          <a:off x="0" y="691909"/>
          <a:ext cx="9144000" cy="44644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5008">
                  <a:extLst>
                    <a:ext uri="{9D8B030D-6E8A-4147-A177-3AD203B41FA5}">
                      <a16:colId xmlns:a16="http://schemas.microsoft.com/office/drawing/2014/main" val="4198385735"/>
                    </a:ext>
                  </a:extLst>
                </a:gridCol>
                <a:gridCol w="6078829">
                  <a:extLst>
                    <a:ext uri="{9D8B030D-6E8A-4147-A177-3AD203B41FA5}">
                      <a16:colId xmlns:a16="http://schemas.microsoft.com/office/drawing/2014/main" val="1987140629"/>
                    </a:ext>
                  </a:extLst>
                </a:gridCol>
                <a:gridCol w="1790163">
                  <a:extLst>
                    <a:ext uri="{9D8B030D-6E8A-4147-A177-3AD203B41FA5}">
                      <a16:colId xmlns:a16="http://schemas.microsoft.com/office/drawing/2014/main" val="750532922"/>
                    </a:ext>
                  </a:extLst>
                </a:gridCol>
              </a:tblGrid>
              <a:tr h="2081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Contribution to the Future of Machine Writing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Sources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45" marR="53945" marT="0" marB="0"/>
                </a:tc>
                <a:extLst>
                  <a:ext uri="{0D108BD9-81ED-4DB2-BD59-A6C34878D82A}">
                    <a16:rowId xmlns:a16="http://schemas.microsoft.com/office/drawing/2014/main" val="2827824246"/>
                  </a:ext>
                </a:extLst>
              </a:tr>
              <a:tr h="12860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Technological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Improved language and writing mechanics; human-AI symbiosis; advanced summarisation and explanation of existing knowledge; support for idea generation and creativity; automation of mundane tasks; versatility in style and tone adjustment; potential for personalised writing assistance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Hallucinations; bias and misinformation; inability to think critically or generate true novelty; lack of transparency and explainability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Durrani et al. (2025); Lee et al. (2024); Bishop (2023); Godwin-Jones (2022); Tufail et al. (2023)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1196554"/>
                  </a:ext>
                </a:extLst>
              </a:tr>
              <a:tr h="15019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Emerging copyright clarity; clearer definitions and value chain allocation; expansion of content moderation laws; use of technology-neutral laws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Lawsuits; plagiarism liability; regulatory lag; unintended consequences of regulation; risk of misinformation and malicious content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Ungureanu &amp; Amironesei (2023); Sharma &amp; Sharma (2024); Hacker et al. (2023); Wang &amp; Wu (2024); Novelli et al. (2024)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048591"/>
                  </a:ext>
                </a:extLst>
              </a:tr>
              <a:tr h="12969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Potential for energy efficiency improvements; marginal per-unit efficiency; use of task-specific and smaller models; AI for materials discovery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5–19× higher CO₂ than humans; growing energy demand; resource depletion (abiotic depletion); electronic waste; substantial water consumption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Berthelot et al. (2025); Radovan et al. (2026); Kan (2025); Woo (2025); Bashir et al. (2024)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4348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52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163E1-8458-2F74-2493-A4B8A953D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9BDEA8-C690-A993-1AAE-695DD0161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Triangle (AI adoption momentum)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0BF005A-005F-F6DC-7C69-2F7521FB40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476145"/>
              </p:ext>
            </p:extLst>
          </p:nvPr>
        </p:nvGraphicFramePr>
        <p:xfrm>
          <a:off x="148108" y="1017431"/>
          <a:ext cx="8860663" cy="33549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4145">
                  <a:extLst>
                    <a:ext uri="{9D8B030D-6E8A-4147-A177-3AD203B41FA5}">
                      <a16:colId xmlns:a16="http://schemas.microsoft.com/office/drawing/2014/main" val="2610214972"/>
                    </a:ext>
                  </a:extLst>
                </a:gridCol>
                <a:gridCol w="2954145">
                  <a:extLst>
                    <a:ext uri="{9D8B030D-6E8A-4147-A177-3AD203B41FA5}">
                      <a16:colId xmlns:a16="http://schemas.microsoft.com/office/drawing/2014/main" val="957665480"/>
                    </a:ext>
                  </a:extLst>
                </a:gridCol>
                <a:gridCol w="2952373">
                  <a:extLst>
                    <a:ext uri="{9D8B030D-6E8A-4147-A177-3AD203B41FA5}">
                      <a16:colId xmlns:a16="http://schemas.microsoft.com/office/drawing/2014/main" val="2916641879"/>
                    </a:ext>
                  </a:extLst>
                </a:gridCol>
              </a:tblGrid>
              <a:tr h="3384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Drivers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Opportunities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Barriers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4993828"/>
                  </a:ext>
                </a:extLst>
              </a:tr>
              <a:tr h="301649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Governance and institutional drivers</a:t>
                      </a:r>
                    </a:p>
                    <a:p>
                      <a:pPr marL="342900" marR="0" lvl="0" indent="-34290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en-ZA" sz="1400" dirty="0">
                          <a:effectLst/>
                        </a:rPr>
                        <a:t>Legal and regulatory clarity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Economic growth and productivity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Democratisation and inclusion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Human-AI collaboration and cognitive enhancement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Technological capabilities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Environmental efficiency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Responsible and participatory governance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Economic transformation and reskilling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Preserving human voice and agency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Smart legal frameworks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Sustainable AI models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Power concentration and governance failures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Economic and labour disruption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Social and cultural erosion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Information integrity and trust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Technical limitations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Legal uncertainty and regulatory lag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400" dirty="0">
                          <a:effectLst/>
                        </a:rPr>
                        <a:t>Environmental unsustainability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8402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38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B0605A0-B2A9-7614-44F6-733B4DCF8C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181407"/>
              </p:ext>
            </p:extLst>
          </p:nvPr>
        </p:nvGraphicFramePr>
        <p:xfrm>
          <a:off x="77272" y="978794"/>
          <a:ext cx="9002333" cy="42147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5843">
                  <a:extLst>
                    <a:ext uri="{9D8B030D-6E8A-4147-A177-3AD203B41FA5}">
                      <a16:colId xmlns:a16="http://schemas.microsoft.com/office/drawing/2014/main" val="2080727598"/>
                    </a:ext>
                  </a:extLst>
                </a:gridCol>
                <a:gridCol w="1770846">
                  <a:extLst>
                    <a:ext uri="{9D8B030D-6E8A-4147-A177-3AD203B41FA5}">
                      <a16:colId xmlns:a16="http://schemas.microsoft.com/office/drawing/2014/main" val="1001781105"/>
                    </a:ext>
                  </a:extLst>
                </a:gridCol>
                <a:gridCol w="2163650">
                  <a:extLst>
                    <a:ext uri="{9D8B030D-6E8A-4147-A177-3AD203B41FA5}">
                      <a16:colId xmlns:a16="http://schemas.microsoft.com/office/drawing/2014/main" val="3720079743"/>
                    </a:ext>
                  </a:extLst>
                </a:gridCol>
                <a:gridCol w="1921727">
                  <a:extLst>
                    <a:ext uri="{9D8B030D-6E8A-4147-A177-3AD203B41FA5}">
                      <a16:colId xmlns:a16="http://schemas.microsoft.com/office/drawing/2014/main" val="1512152429"/>
                    </a:ext>
                  </a:extLst>
                </a:gridCol>
                <a:gridCol w="1800267">
                  <a:extLst>
                    <a:ext uri="{9D8B030D-6E8A-4147-A177-3AD203B41FA5}">
                      <a16:colId xmlns:a16="http://schemas.microsoft.com/office/drawing/2014/main" val="1382893542"/>
                    </a:ext>
                  </a:extLst>
                </a:gridCol>
              </a:tblGrid>
              <a:tr h="1228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 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Litany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Systemic Causes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Worldview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Metaphor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extLst>
                  <a:ext uri="{0D108BD9-81ED-4DB2-BD59-A6C34878D82A}">
                    <a16:rowId xmlns:a16="http://schemas.microsoft.com/office/drawing/2014/main" val="2184033468"/>
                  </a:ext>
                </a:extLst>
              </a:tr>
              <a:tr h="7653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Human-AI collaboration and skills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"Students can't write anymore. AI writes better than us."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LLMs make fluent text near-free; education rewards output over process; economic pressure to adopt AI.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Writing as product vs. process; skills static vs. co-evolve with tools.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dirty="0">
                          <a:effectLst/>
                        </a:rPr>
                        <a:t>Prosthetic Limb</a:t>
                      </a:r>
                      <a:r>
                        <a:rPr lang="en-ZA" sz="1100" dirty="0">
                          <a:effectLst/>
                        </a:rPr>
                        <a:t> – AI restores or atrophies writing muscle depending on use.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extLst>
                  <a:ext uri="{0D108BD9-81ED-4DB2-BD59-A6C34878D82A}">
                    <a16:rowId xmlns:a16="http://schemas.microsoft.com/office/drawing/2014/main" val="2746303568"/>
                  </a:ext>
                </a:extLst>
              </a:tr>
              <a:tr h="7653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Economic disruption (jobs/ costs)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"Million jobs lost. Content is worthless. The middle class is shrinking."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Marginal cost of text → zero; AI models flooded; labour markets slow; capital concentrates in computing-owners.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Scarcity vs. abundance drives value; technology destroys vs. transforms.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dirty="0">
                          <a:effectLst/>
                        </a:rPr>
                        <a:t>Printing Press 2.0 </a:t>
                      </a:r>
                      <a:r>
                        <a:rPr lang="en-ZA" sz="1100" dirty="0">
                          <a:effectLst/>
                        </a:rPr>
                        <a:t>– Text is cheap; new roles emerge from the flood.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extLst>
                  <a:ext uri="{0D108BD9-81ED-4DB2-BD59-A6C34878D82A}">
                    <a16:rowId xmlns:a16="http://schemas.microsoft.com/office/drawing/2014/main" val="388892210"/>
                  </a:ext>
                </a:extLst>
              </a:tr>
              <a:tr h="851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Information integrity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"AI lies. You can't trust anything. Deepfakes end democracy."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LLMs pattern-match, not fact-check; training data contains biases; no accountability; speed beats verification.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Truth objective vs. constructed; trust institutional vs. personal; more info vs. more noise.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dirty="0">
                          <a:effectLst/>
                        </a:rPr>
                        <a:t>Hall of Mirrors </a:t>
                      </a:r>
                      <a:r>
                        <a:rPr lang="en-ZA" sz="1100" dirty="0">
                          <a:effectLst/>
                        </a:rPr>
                        <a:t>– AI reflects human text vs. distorted; signal vs. echo indistinguishable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extLst>
                  <a:ext uri="{0D108BD9-81ED-4DB2-BD59-A6C34878D82A}">
                    <a16:rowId xmlns:a16="http://schemas.microsoft.com/office/drawing/2014/main" val="1237131475"/>
                  </a:ext>
                </a:extLst>
              </a:tr>
              <a:tr h="7653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Governance and legal frameworks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"AI is unregulated. Big Tech owns the future. Copyright is broken."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Law moves slower than code; nations compete; regulators lack expertise; incumbent lobbying; liability unclear.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Regulation enables vs. stifles; markets self-correct vs. fail; AI as tool vs. actor.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dirty="0">
                          <a:effectLst/>
                        </a:rPr>
                        <a:t>Wild West Frontier </a:t>
                      </a:r>
                      <a:r>
                        <a:rPr lang="en-ZA" sz="1100" dirty="0">
                          <a:effectLst/>
                        </a:rPr>
                        <a:t>– New territory, no sheriffs; claims staked by the fastest horse (computing).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extLst>
                  <a:ext uri="{0D108BD9-81ED-4DB2-BD59-A6C34878D82A}">
                    <a16:rowId xmlns:a16="http://schemas.microsoft.com/office/drawing/2014/main" val="2643401983"/>
                  </a:ext>
                </a:extLst>
              </a:tr>
              <a:tr h="8938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Environmental footprint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"One model = 5 cars' lifetime emissions. AI dries up water."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>
                          <a:effectLst/>
                        </a:rPr>
                        <a:t>Scaling demands exponential computing; data </a:t>
                      </a:r>
                      <a:r>
                        <a:rPr lang="en-ZA" sz="1100" dirty="0" err="1">
                          <a:effectLst/>
                        </a:rPr>
                        <a:t>centers</a:t>
                      </a:r>
                      <a:r>
                        <a:rPr lang="en-ZA" sz="1100" dirty="0">
                          <a:effectLst/>
                        </a:rPr>
                        <a:t> near cheap energy/water; hardware turnover; no carbon pricing.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dirty="0">
                          <a:effectLst/>
                        </a:rPr>
                        <a:t>Tech progress justifies cost vs. limits non-negotiable; efficiency saves vs. enables more scale.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100" b="1" dirty="0">
                          <a:effectLst/>
                        </a:rPr>
                        <a:t>Gilded Data Centre</a:t>
                      </a:r>
                      <a:r>
                        <a:rPr lang="en-ZA" sz="1100" dirty="0">
                          <a:effectLst/>
                        </a:rPr>
                        <a:t> – Beautiful outside (AI magic), devastating inside (resource theft).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41" marR="48041" marT="0" marB="0"/>
                </a:tc>
                <a:extLst>
                  <a:ext uri="{0D108BD9-81ED-4DB2-BD59-A6C34878D82A}">
                    <a16:rowId xmlns:a16="http://schemas.microsoft.com/office/drawing/2014/main" val="34090566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9C51C6C-A70D-1009-62B0-FCE147282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Causal Layered Analysis of Key Trends</a:t>
            </a:r>
          </a:p>
        </p:txBody>
      </p:sp>
    </p:spTree>
    <p:extLst>
      <p:ext uri="{BB962C8B-B14F-4D97-AF65-F5344CB8AC3E}">
        <p14:creationId xmlns:p14="http://schemas.microsoft.com/office/powerpoint/2010/main" val="3322921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7C79E-82E1-4D79-E6C4-5A1354428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9AC4F-8EE8-91B2-6B8F-0F5A8358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18" y="13692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Scenarios of AI-Assisted Writing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CCF8C-270F-E965-90A6-2D87D4920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258" y="905753"/>
            <a:ext cx="5389483" cy="359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2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507053-ADEB-E6D0-BD48-79DA2B543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841276"/>
          </a:xfrm>
        </p:spPr>
        <p:txBody>
          <a:bodyPr/>
          <a:lstStyle/>
          <a:p>
            <a:r>
              <a:rPr lang="en-US" dirty="0"/>
              <a:t>Scenario Narratives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EBF932-1480-AFA3-CE5F-8FD44A7CE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215235"/>
              </p:ext>
            </p:extLst>
          </p:nvPr>
        </p:nvGraphicFramePr>
        <p:xfrm>
          <a:off x="25757" y="709462"/>
          <a:ext cx="9092485" cy="4434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077">
                  <a:extLst>
                    <a:ext uri="{9D8B030D-6E8A-4147-A177-3AD203B41FA5}">
                      <a16:colId xmlns:a16="http://schemas.microsoft.com/office/drawing/2014/main" val="3751749229"/>
                    </a:ext>
                  </a:extLst>
                </a:gridCol>
                <a:gridCol w="4520168">
                  <a:extLst>
                    <a:ext uri="{9D8B030D-6E8A-4147-A177-3AD203B41FA5}">
                      <a16:colId xmlns:a16="http://schemas.microsoft.com/office/drawing/2014/main" val="169136039"/>
                    </a:ext>
                  </a:extLst>
                </a:gridCol>
                <a:gridCol w="4121240">
                  <a:extLst>
                    <a:ext uri="{9D8B030D-6E8A-4147-A177-3AD203B41FA5}">
                      <a16:colId xmlns:a16="http://schemas.microsoft.com/office/drawing/2014/main" val="1489355212"/>
                    </a:ext>
                  </a:extLst>
                </a:gridCol>
              </a:tblGrid>
              <a:tr h="1972564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dirty="0">
                          <a:effectLst/>
                        </a:rPr>
                        <a:t>                                                            Certain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 vert="vert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dirty="0">
                          <a:effectLst/>
                        </a:rPr>
                        <a:t>THE TAMED RAPIDS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0" dirty="0">
                          <a:effectLst/>
                        </a:rPr>
                        <a:t>Governance is minimal or fragmented.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No single authority controls machine writing</a:t>
                      </a:r>
                      <a:r>
                        <a:rPr lang="en-ZA" sz="1000" b="0" dirty="0">
                          <a:effectLst/>
                        </a:rPr>
                        <a:t>. Open-source models proliferate; anyone can run a frontier model on their laptop.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There is no copyright clarity </a:t>
                      </a:r>
                      <a:r>
                        <a:rPr lang="en-ZA" sz="1000" b="0" dirty="0">
                          <a:effectLst/>
                        </a:rPr>
                        <a:t>– but the market self-organises around attribution and reputation. Big Tech competes with open-source, but no one has monopoly power.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Jobs are disrupted predictably </a:t>
                      </a:r>
                      <a:r>
                        <a:rPr lang="en-ZA" sz="1000" b="0" dirty="0">
                          <a:effectLst/>
                        </a:rPr>
                        <a:t>– we know which roles will vanish and which will emerge; labour markets adjust organically (though painfully).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Education adapts late but eventually embraces AI </a:t>
                      </a:r>
                      <a:r>
                        <a:rPr lang="en-ZA" sz="1000" b="0" dirty="0">
                          <a:effectLst/>
                        </a:rPr>
                        <a:t>as a fact of life. Truth is managed through decentralised reputation systems (e.g., community notes, and blockchain provenance).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Environmental costs are high but predictable</a:t>
                      </a:r>
                      <a:r>
                        <a:rPr lang="en-ZA" sz="1000" b="0" dirty="0">
                          <a:effectLst/>
                        </a:rPr>
                        <a:t> – we know the trajectory and invest in offsetting.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The system is resilient</a:t>
                      </a:r>
                      <a:r>
                        <a:rPr lang="en-ZA" sz="1000" b="0" dirty="0">
                          <a:effectLst/>
                        </a:rPr>
                        <a:t> because no single point of failure exists.</a:t>
                      </a:r>
                      <a:endParaRPr lang="en-ZA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dirty="0">
                          <a:effectLst/>
                        </a:rPr>
                        <a:t>THE ENGINEERED DELTA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Governance catches up </a:t>
                      </a:r>
                      <a:r>
                        <a:rPr lang="en-ZA" sz="1000" b="0" dirty="0">
                          <a:effectLst/>
                        </a:rPr>
                        <a:t>with technology. Clear,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technology-neutral laws</a:t>
                      </a:r>
                      <a:r>
                        <a:rPr lang="en-ZA" sz="1000" b="0" dirty="0">
                          <a:effectLst/>
                        </a:rPr>
                        <a:t> emerge.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Copyright is redefined </a:t>
                      </a:r>
                      <a:r>
                        <a:rPr lang="en-ZA" sz="1000" b="0" dirty="0">
                          <a:effectLst/>
                        </a:rPr>
                        <a:t>for human-AI co-authorship.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Education systems systematically integrate AI </a:t>
                      </a:r>
                      <a:r>
                        <a:rPr lang="en-ZA" sz="1000" b="0" dirty="0">
                          <a:effectLst/>
                        </a:rPr>
                        <a:t>as a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writing exoskeleton</a:t>
                      </a:r>
                      <a:r>
                        <a:rPr lang="en-ZA" sz="1000" b="0" dirty="0">
                          <a:effectLst/>
                        </a:rPr>
                        <a:t> while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preserving critical thinking </a:t>
                      </a:r>
                      <a:r>
                        <a:rPr lang="en-ZA" sz="1000" b="0" dirty="0">
                          <a:effectLst/>
                        </a:rPr>
                        <a:t>through rigorous process-based assessment. Big Tech is regulated as a public utility; open-source models thrive under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transparent standards</a:t>
                      </a:r>
                      <a:r>
                        <a:rPr lang="en-ZA" sz="1000" b="0" dirty="0">
                          <a:effectLst/>
                        </a:rPr>
                        <a:t>.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Environmental costs are priced in</a:t>
                      </a:r>
                      <a:r>
                        <a:rPr lang="en-ZA" sz="1000" b="0" dirty="0">
                          <a:effectLst/>
                        </a:rPr>
                        <a:t> – carbon and water taxes fund green computing and small-model innovation. The middle class stabilises through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massive reskilling programs</a:t>
                      </a:r>
                      <a:r>
                        <a:rPr lang="en-ZA" sz="1000" b="0" dirty="0">
                          <a:effectLst/>
                        </a:rPr>
                        <a:t>. Truth is restored through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cryptographic watermarking</a:t>
                      </a:r>
                      <a:r>
                        <a:rPr lang="en-ZA" sz="1000" b="0" dirty="0">
                          <a:effectLst/>
                        </a:rPr>
                        <a:t> and </a:t>
                      </a:r>
                      <a:r>
                        <a:rPr lang="en-ZA" sz="1000" b="0" dirty="0">
                          <a:solidFill>
                            <a:srgbClr val="FF0000"/>
                          </a:solidFill>
                          <a:effectLst/>
                        </a:rPr>
                        <a:t>third-party fact-checking APIs</a:t>
                      </a:r>
                      <a:r>
                        <a:rPr lang="en-ZA" sz="1000" b="0" dirty="0">
                          <a:effectLst/>
                        </a:rPr>
                        <a:t>.</a:t>
                      </a:r>
                      <a:endParaRPr lang="en-ZA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/>
                </a:tc>
                <a:extLst>
                  <a:ext uri="{0D108BD9-81ED-4DB2-BD59-A6C34878D82A}">
                    <a16:rowId xmlns:a16="http://schemas.microsoft.com/office/drawing/2014/main" val="2539168777"/>
                  </a:ext>
                </a:extLst>
              </a:tr>
              <a:tr h="1918753"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>
                          <a:effectLst/>
                        </a:rPr>
                        <a:t>Uncertain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 vert="vert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dirty="0">
                          <a:effectLst/>
                        </a:rPr>
                        <a:t>THE UNBOUNDED FLOOD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Everything is in flux</a:t>
                      </a:r>
                      <a:r>
                        <a:rPr lang="en-ZA" sz="1000" dirty="0">
                          <a:effectLst/>
                        </a:rPr>
                        <a:t>. AI capabilities leap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unpredictably</a:t>
                      </a:r>
                      <a:r>
                        <a:rPr lang="en-ZA" sz="1000" dirty="0">
                          <a:effectLst/>
                        </a:rPr>
                        <a:t> – emergent reasoning, self-improvement, synthetic data explosions.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No governance framework exists</a:t>
                      </a:r>
                      <a:r>
                        <a:rPr lang="en-ZA" sz="1000" dirty="0">
                          <a:effectLst/>
                        </a:rPr>
                        <a:t>; treaties fail. Open-source and closed-source models proliferate chaotically.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Truth is dead – deepfakes and hallucinations are indistinguishable from reality</a:t>
                      </a:r>
                      <a:r>
                        <a:rPr lang="en-ZA" sz="1000" dirty="0">
                          <a:effectLst/>
                        </a:rPr>
                        <a:t>. Writing skills collapse globally; authentic human voice becomes a luxury good. Jobs vanish faster than anyone can measure; new jobs appear and disappear in months. Big Tech and open-source coexist in a hyper-competitive,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zero-trust environment</a:t>
                      </a:r>
                      <a:r>
                        <a:rPr lang="en-ZA" sz="1000" dirty="0">
                          <a:effectLst/>
                        </a:rPr>
                        <a:t>.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Environmental costs are catastrophic </a:t>
                      </a:r>
                      <a:r>
                        <a:rPr lang="en-ZA" sz="1000" dirty="0">
                          <a:effectLst/>
                        </a:rPr>
                        <a:t>– energy demand skyrockets, water is drained, e-waste mountains grow. But also: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radical creativity emerges</a:t>
                      </a:r>
                      <a:r>
                        <a:rPr lang="en-ZA" sz="1000" dirty="0">
                          <a:effectLst/>
                        </a:rPr>
                        <a:t>. New literary forms, new languages, new ways of thinking are born from human-AI co-creation.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The future is terrifying and exhilarating </a:t>
                      </a:r>
                      <a:r>
                        <a:rPr lang="en-ZA" sz="1000" dirty="0">
                          <a:effectLst/>
                        </a:rPr>
                        <a:t>– but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entirely unpredictable</a:t>
                      </a:r>
                      <a:r>
                        <a:rPr lang="en-ZA" sz="1000" dirty="0">
                          <a:effectLst/>
                        </a:rPr>
                        <a:t>.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dirty="0">
                          <a:effectLst/>
                        </a:rPr>
                        <a:t>THE STRAINED LEVEE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Regulation is heavy</a:t>
                      </a:r>
                      <a:r>
                        <a:rPr lang="en-ZA" sz="1000" dirty="0">
                          <a:effectLst/>
                        </a:rPr>
                        <a:t>, prescriptive, and risk-averse (EU-style AI Act on steroids).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AI authorship is heavily restricted or banned </a:t>
                      </a:r>
                      <a:r>
                        <a:rPr lang="en-ZA" sz="1000" dirty="0">
                          <a:effectLst/>
                        </a:rPr>
                        <a:t>in many contexts. Copyright lawsuits multiply; liability fears freeze innovation. Big Tech consolidates further because only they can afford compliance costs – regulatory capture is complete. Meanwhile,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the technology evolves unpredictably</a:t>
                      </a:r>
                      <a:r>
                        <a:rPr lang="en-ZA" sz="1000" dirty="0">
                          <a:effectLst/>
                        </a:rPr>
                        <a:t>: sudden leaps in reasoning, emergent agency, or synthetic data loops cause cascading failures.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Hallucinations become harder to detect</a:t>
                      </a:r>
                      <a:r>
                        <a:rPr lang="en-ZA" sz="1000" dirty="0">
                          <a:effectLst/>
                        </a:rPr>
                        <a:t> as models grow more fluent.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Energy demand spikes unpredictably </a:t>
                      </a:r>
                      <a:r>
                        <a:rPr lang="en-ZA" sz="1000" dirty="0">
                          <a:effectLst/>
                        </a:rPr>
                        <a:t>with each new model release.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The system is brittle </a:t>
                      </a:r>
                      <a:r>
                        <a:rPr lang="en-ZA" sz="1000" dirty="0">
                          <a:effectLst/>
                        </a:rPr>
                        <a:t>– one major AI-facilitated disinformation event or grid failure triggers a crisis. Regulators react slowly, always behind the curve. The </a:t>
                      </a:r>
                      <a:r>
                        <a:rPr lang="en-ZA" sz="1000" dirty="0">
                          <a:solidFill>
                            <a:srgbClr val="FF0000"/>
                          </a:solidFill>
                          <a:effectLst/>
                        </a:rPr>
                        <a:t>public loses trust in both AI and institutions</a:t>
                      </a:r>
                      <a:r>
                        <a:rPr lang="en-ZA" sz="1000" dirty="0">
                          <a:effectLst/>
                        </a:rPr>
                        <a:t>.</a:t>
                      </a:r>
                      <a:endParaRPr lang="en-ZA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/>
                </a:tc>
                <a:extLst>
                  <a:ext uri="{0D108BD9-81ED-4DB2-BD59-A6C34878D82A}">
                    <a16:rowId xmlns:a16="http://schemas.microsoft.com/office/drawing/2014/main" val="1721130043"/>
                  </a:ext>
                </a:extLst>
              </a:tr>
              <a:tr h="16607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>
                          <a:effectLst/>
                        </a:rPr>
                        <a:t> </a:t>
                      </a:r>
                      <a:endPara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dirty="0">
                          <a:effectLst/>
                        </a:rPr>
                        <a:t>Lack of Control</a:t>
                      </a:r>
                      <a:endParaRPr lang="en-Z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000" b="1" dirty="0">
                          <a:effectLst/>
                        </a:rPr>
                        <a:t>Control</a:t>
                      </a:r>
                      <a:endParaRPr lang="en-ZA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11" marR="55511" marT="0" marB="0"/>
                </a:tc>
                <a:extLst>
                  <a:ext uri="{0D108BD9-81ED-4DB2-BD59-A6C34878D82A}">
                    <a16:rowId xmlns:a16="http://schemas.microsoft.com/office/drawing/2014/main" val="732124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425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F5813-2B72-8069-4A95-2A6958B62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C53DA06-E2F6-49FC-0B1C-DE0C9156BE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330148"/>
              </p:ext>
            </p:extLst>
          </p:nvPr>
        </p:nvGraphicFramePr>
        <p:xfrm>
          <a:off x="77274" y="1075385"/>
          <a:ext cx="9021649" cy="32841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97380">
                  <a:extLst>
                    <a:ext uri="{9D8B030D-6E8A-4147-A177-3AD203B41FA5}">
                      <a16:colId xmlns:a16="http://schemas.microsoft.com/office/drawing/2014/main" val="3550587684"/>
                    </a:ext>
                  </a:extLst>
                </a:gridCol>
                <a:gridCol w="985233">
                  <a:extLst>
                    <a:ext uri="{9D8B030D-6E8A-4147-A177-3AD203B41FA5}">
                      <a16:colId xmlns:a16="http://schemas.microsoft.com/office/drawing/2014/main" val="399673766"/>
                    </a:ext>
                  </a:extLst>
                </a:gridCol>
                <a:gridCol w="1056068">
                  <a:extLst>
                    <a:ext uri="{9D8B030D-6E8A-4147-A177-3AD203B41FA5}">
                      <a16:colId xmlns:a16="http://schemas.microsoft.com/office/drawing/2014/main" val="4221144740"/>
                    </a:ext>
                  </a:extLst>
                </a:gridCol>
                <a:gridCol w="1102291">
                  <a:extLst>
                    <a:ext uri="{9D8B030D-6E8A-4147-A177-3AD203B41FA5}">
                      <a16:colId xmlns:a16="http://schemas.microsoft.com/office/drawing/2014/main" val="3416077885"/>
                    </a:ext>
                  </a:extLst>
                </a:gridCol>
                <a:gridCol w="1080677">
                  <a:extLst>
                    <a:ext uri="{9D8B030D-6E8A-4147-A177-3AD203B41FA5}">
                      <a16:colId xmlns:a16="http://schemas.microsoft.com/office/drawing/2014/main" val="4089074285"/>
                    </a:ext>
                  </a:extLst>
                </a:gridCol>
              </a:tblGrid>
              <a:tr h="7843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Action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Delta Scenario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Levee Scenario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Rapids Scenario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Flood Scenario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4759694"/>
                  </a:ext>
                </a:extLst>
              </a:tr>
              <a:tr h="3571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Invest in human critical thinking education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x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x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3997327"/>
                  </a:ext>
                </a:extLst>
              </a:tr>
              <a:tr h="3571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Support green AI / small-model R&amp;D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x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1535562"/>
                  </a:ext>
                </a:extLst>
              </a:tr>
              <a:tr h="3571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Advocate for technology-neutral laws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x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 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0995493"/>
                  </a:ext>
                </a:extLst>
              </a:tr>
              <a:tr h="3571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Build portable, cross-sector reskilling systems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x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 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6483508"/>
                  </a:ext>
                </a:extLst>
              </a:tr>
              <a:tr h="3571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909320" algn="l"/>
                        </a:tabLst>
                      </a:pPr>
                      <a:r>
                        <a:rPr lang="en-ZA" sz="1600" dirty="0">
                          <a:effectLst/>
                        </a:rPr>
                        <a:t>Develop cryptographic provenance/watermarking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x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x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 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2638769"/>
                  </a:ext>
                </a:extLst>
              </a:tr>
              <a:tr h="3571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Push for polycentric international AI treaty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x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78305"/>
                  </a:ext>
                </a:extLst>
              </a:tr>
              <a:tr h="3571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Rely on market self-correction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>
                          <a:effectLst/>
                        </a:rPr>
                        <a:t> </a:t>
                      </a:r>
                      <a:endParaRPr lang="en-Z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x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Z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39572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082210E-3936-9318-816F-A42360A69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Implications</a:t>
            </a:r>
          </a:p>
        </p:txBody>
      </p:sp>
    </p:spTree>
    <p:extLst>
      <p:ext uri="{BB962C8B-B14F-4D97-AF65-F5344CB8AC3E}">
        <p14:creationId xmlns:p14="http://schemas.microsoft.com/office/powerpoint/2010/main" val="778080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D770A-AF92-F722-A0D1-719696EF7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C633286-45B0-4C40-F60D-3C5AEFE56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019790"/>
              </p:ext>
            </p:extLst>
          </p:nvPr>
        </p:nvGraphicFramePr>
        <p:xfrm>
          <a:off x="0" y="991673"/>
          <a:ext cx="9144000" cy="33485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95525">
                  <a:extLst>
                    <a:ext uri="{9D8B030D-6E8A-4147-A177-3AD203B41FA5}">
                      <a16:colId xmlns:a16="http://schemas.microsoft.com/office/drawing/2014/main" val="2563865444"/>
                    </a:ext>
                  </a:extLst>
                </a:gridCol>
                <a:gridCol w="2248475">
                  <a:extLst>
                    <a:ext uri="{9D8B030D-6E8A-4147-A177-3AD203B41FA5}">
                      <a16:colId xmlns:a16="http://schemas.microsoft.com/office/drawing/2014/main" val="1139074597"/>
                    </a:ext>
                  </a:extLst>
                </a:gridCol>
              </a:tblGrid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Indicator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Points Toward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8909890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Major international AI treaty signed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Delta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5980470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EU AI Act expanded with heavy compliance costs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Levee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853120"/>
                  </a:ext>
                </a:extLst>
              </a:tr>
              <a:tr h="6182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Open-source model matches closed-source performance with 10× less computation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Rapids or Flood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301372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Landmark lawsuit finds AI company liable for hallucinations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Levee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3161257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Mass literacy decline detected in OECD PISA scores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Levee, Rapids or Flood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4435669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A major deepfake triggers a geopolitical crisis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Flood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334044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Green computing mandate passed in G7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Delta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6988510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Big Tech acquires all major open-source labs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>
                          <a:effectLst/>
                        </a:rPr>
                        <a:t>Levee</a:t>
                      </a:r>
                      <a:endParaRPr lang="en-Z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0261753"/>
                  </a:ext>
                </a:extLst>
              </a:tr>
              <a:tr h="3033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b="0" dirty="0">
                          <a:effectLst/>
                        </a:rPr>
                        <a:t>A new model exhibits unexpected reasoning without scaling</a:t>
                      </a:r>
                      <a:endParaRPr lang="en-ZA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400" dirty="0">
                          <a:effectLst/>
                        </a:rPr>
                        <a:t>Flood</a:t>
                      </a:r>
                      <a:endParaRPr lang="en-Z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17761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1920FAA-9415-182F-F796-65C10F6E4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Scenario-Specific Indicators</a:t>
            </a:r>
          </a:p>
        </p:txBody>
      </p:sp>
    </p:spTree>
    <p:extLst>
      <p:ext uri="{BB962C8B-B14F-4D97-AF65-F5344CB8AC3E}">
        <p14:creationId xmlns:p14="http://schemas.microsoft.com/office/powerpoint/2010/main" val="3661965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F411C-BCD2-89CB-33E1-55233CD05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F72965-4B7C-ECCA-1E1C-4A46059C7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b="1" dirty="0"/>
              <a:t>Beyond polarised narratives:</a:t>
            </a:r>
            <a:r>
              <a:rPr lang="en-ZA" dirty="0"/>
              <a:t> the future of writing is neither predetermined nor monolithic, but shaped by worldviews, systems, and strategic choices</a:t>
            </a:r>
          </a:p>
          <a:p>
            <a:r>
              <a:rPr lang="en-ZA" b="1" dirty="0"/>
              <a:t>Five interconnected themes:</a:t>
            </a:r>
            <a:r>
              <a:rPr lang="en-ZA" dirty="0"/>
              <a:t> human-AI collaboration, economic disruption, information integrity, governance, and environmental footprint</a:t>
            </a:r>
          </a:p>
          <a:p>
            <a:r>
              <a:rPr lang="en-ZA" b="1" dirty="0"/>
              <a:t>No-regret actions:</a:t>
            </a:r>
            <a:r>
              <a:rPr lang="en-ZA" dirty="0"/>
              <a:t> critical thinking education, green AI &amp; small-model R&amp;D, and technology-neutral laws</a:t>
            </a:r>
          </a:p>
          <a:p>
            <a:r>
              <a:rPr lang="en-ZA" b="1" dirty="0"/>
              <a:t>Bottom line</a:t>
            </a:r>
            <a:r>
              <a:rPr lang="en-ZA" dirty="0"/>
              <a:t>: Writing won't end, it will be reimagined.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ZA" dirty="0"/>
              <a:t> The writer shifts from text-producer to strategic rhetorical agent.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ZA" b="1" dirty="0"/>
              <a:t>The critical task</a:t>
            </a:r>
            <a:r>
              <a:rPr lang="en-ZA" dirty="0"/>
              <a:t>: cultivating critical AI literacy to preserve human agency, authenticity, and writing's democratic value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963CB4-284F-2BA9-F5EB-8D5086B1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180451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40B5-DFDA-EEF3-9C52-464A9B3F5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E32C20-DCA6-93F0-D490-720C048E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Changing Knowledge Repository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3AA04D-48E6-E4D7-5829-C97186E61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07" y="1032101"/>
            <a:ext cx="7060842" cy="2971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BDAD-A012-1812-B451-A3D6681A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346" y="922764"/>
            <a:ext cx="5283759" cy="35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00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83F4-FF9B-03CE-68DB-A4736580C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BDA37C-34CB-4BC1-DDDF-1959BD83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92426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451</TotalTime>
  <Words>1983</Words>
  <Application>Microsoft Office PowerPoint</Application>
  <PresentationFormat>On-screen Show (16:9)</PresentationFormat>
  <Paragraphs>195</Paragraphs>
  <Slides>14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Symbol</vt:lpstr>
      <vt:lpstr>Wingdings</vt:lpstr>
      <vt:lpstr>Office Theme</vt:lpstr>
      <vt:lpstr>PowerPoint Presentation</vt:lpstr>
      <vt:lpstr>Introduction</vt:lpstr>
      <vt:lpstr>Methodology</vt:lpstr>
      <vt:lpstr>Macro Factors [1]</vt:lpstr>
      <vt:lpstr>Macro Factors [2]</vt:lpstr>
      <vt:lpstr>Future Triangle (AI adoption momentum)</vt:lpstr>
      <vt:lpstr>Causal Layered Analysis of Key Trends</vt:lpstr>
      <vt:lpstr>Scenarios of AI-Assisted Writing</vt:lpstr>
      <vt:lpstr>Scenario Narratives</vt:lpstr>
      <vt:lpstr>Strategic Implications</vt:lpstr>
      <vt:lpstr>Scenario-Specific Indicators</vt:lpstr>
      <vt:lpstr>Conclusion</vt:lpstr>
      <vt:lpstr>Changing Knowledge Repository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Ilze Visagie</dc:creator>
  <cp:lastModifiedBy>Prof. TP Letaba</cp:lastModifiedBy>
  <cp:revision>5</cp:revision>
  <dcterms:created xsi:type="dcterms:W3CDTF">2026-07-23T10:01:49Z</dcterms:created>
  <dcterms:modified xsi:type="dcterms:W3CDTF">2026-09-15T15:03:53Z</dcterms:modified>
</cp:coreProperties>
</file>